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89" r:id="rId6"/>
    <p:sldMasterId id="2147483718" r:id="rId7"/>
  </p:sldMasterIdLst>
  <p:notesMasterIdLst>
    <p:notesMasterId r:id="rId59"/>
  </p:notesMasterIdLst>
  <p:handoutMasterIdLst>
    <p:handoutMasterId r:id="rId60"/>
  </p:handoutMasterIdLst>
  <p:sldIdLst>
    <p:sldId id="755" r:id="rId8"/>
    <p:sldId id="574" r:id="rId9"/>
    <p:sldId id="639" r:id="rId10"/>
    <p:sldId id="626" r:id="rId11"/>
    <p:sldId id="749" r:id="rId12"/>
    <p:sldId id="750" r:id="rId13"/>
    <p:sldId id="756" r:id="rId14"/>
    <p:sldId id="767" r:id="rId15"/>
    <p:sldId id="766" r:id="rId16"/>
    <p:sldId id="646" r:id="rId17"/>
    <p:sldId id="727" r:id="rId18"/>
    <p:sldId id="730" r:id="rId19"/>
    <p:sldId id="731" r:id="rId20"/>
    <p:sldId id="732" r:id="rId21"/>
    <p:sldId id="733" r:id="rId22"/>
    <p:sldId id="734" r:id="rId23"/>
    <p:sldId id="728" r:id="rId24"/>
    <p:sldId id="735" r:id="rId25"/>
    <p:sldId id="759" r:id="rId26"/>
    <p:sldId id="760" r:id="rId27"/>
    <p:sldId id="761" r:id="rId28"/>
    <p:sldId id="745" r:id="rId29"/>
    <p:sldId id="762" r:id="rId30"/>
    <p:sldId id="748" r:id="rId31"/>
    <p:sldId id="746" r:id="rId32"/>
    <p:sldId id="747" r:id="rId33"/>
    <p:sldId id="763" r:id="rId34"/>
    <p:sldId id="757" r:id="rId35"/>
    <p:sldId id="753" r:id="rId36"/>
    <p:sldId id="752" r:id="rId37"/>
    <p:sldId id="754" r:id="rId38"/>
    <p:sldId id="664" r:id="rId39"/>
    <p:sldId id="665" r:id="rId40"/>
    <p:sldId id="764" r:id="rId41"/>
    <p:sldId id="758" r:id="rId42"/>
    <p:sldId id="676" r:id="rId43"/>
    <p:sldId id="677" r:id="rId44"/>
    <p:sldId id="678" r:id="rId45"/>
    <p:sldId id="751" r:id="rId46"/>
    <p:sldId id="679" r:id="rId47"/>
    <p:sldId id="680" r:id="rId48"/>
    <p:sldId id="681" r:id="rId49"/>
    <p:sldId id="682" r:id="rId50"/>
    <p:sldId id="683" r:id="rId51"/>
    <p:sldId id="684" r:id="rId52"/>
    <p:sldId id="685" r:id="rId53"/>
    <p:sldId id="686" r:id="rId54"/>
    <p:sldId id="687" r:id="rId55"/>
    <p:sldId id="688" r:id="rId56"/>
    <p:sldId id="689" r:id="rId57"/>
    <p:sldId id="663" r:id="rId58"/>
  </p:sldIdLst>
  <p:sldSz cx="9144000" cy="5143500" type="screen16x9"/>
  <p:notesSz cx="6799263" cy="9875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3111"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BA7B0"/>
    <a:srgbClr val="DE481C"/>
    <a:srgbClr val="B71A8B"/>
    <a:srgbClr val="2C3841"/>
    <a:srgbClr val="552481"/>
    <a:srgbClr val="9F35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56227" autoAdjust="0"/>
  </p:normalViewPr>
  <p:slideViewPr>
    <p:cSldViewPr snapToGrid="0" snapToObjects="1" showGuides="1">
      <p:cViewPr varScale="1">
        <p:scale>
          <a:sx n="33" d="100"/>
          <a:sy n="33" d="100"/>
        </p:scale>
        <p:origin x="72" y="174"/>
      </p:cViewPr>
      <p:guideLst>
        <p:guide orient="horz"/>
        <p:guide/>
      </p:guideLst>
    </p:cSldViewPr>
  </p:slideViewPr>
  <p:outlineViewPr>
    <p:cViewPr>
      <p:scale>
        <a:sx n="33" d="100"/>
        <a:sy n="33" d="100"/>
      </p:scale>
      <p:origin x="0" y="-11346"/>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151" d="100"/>
          <a:sy n="151" d="100"/>
        </p:scale>
        <p:origin x="-4640" y="-120"/>
      </p:cViewPr>
      <p:guideLst>
        <p:guide orient="horz" pos="3111"/>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55EF7-17F7-7D4C-B4C4-68EB6FFCEFA3}"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52243A32-88BD-BF40-B5DE-DC8C1FC2DF94}">
      <dgm:prSet phldrT="[Text]"/>
      <dgm:spPr>
        <a:solidFill>
          <a:srgbClr val="1F497D"/>
        </a:solidFill>
      </dgm:spPr>
      <dgm:t>
        <a:bodyPr/>
        <a:lstStyle/>
        <a:p>
          <a:r>
            <a:rPr lang="en-US" b="1" dirty="0">
              <a:solidFill>
                <a:srgbClr val="FFFFFF"/>
              </a:solidFill>
            </a:rPr>
            <a:t>Institutional RDM Infrastructure Services</a:t>
          </a:r>
        </a:p>
        <a:p>
          <a:r>
            <a:rPr lang="en-US" b="1" dirty="0">
              <a:solidFill>
                <a:srgbClr val="FFFFFF"/>
              </a:solidFill>
            </a:rPr>
            <a:t>17 Projects</a:t>
          </a:r>
        </a:p>
      </dgm:t>
    </dgm:pt>
    <dgm:pt modelId="{0829692F-0046-DC4D-8025-28EE6ED75792}" type="parTrans" cxnId="{EEE0D6F0-86BC-B24C-A88C-92E2F31573B4}">
      <dgm:prSet/>
      <dgm:spPr/>
      <dgm:t>
        <a:bodyPr/>
        <a:lstStyle/>
        <a:p>
          <a:endParaRPr lang="en-US"/>
        </a:p>
      </dgm:t>
    </dgm:pt>
    <dgm:pt modelId="{2EE18F17-6484-E74F-8C1C-628347025405}" type="sibTrans" cxnId="{EEE0D6F0-86BC-B24C-A88C-92E2F31573B4}">
      <dgm:prSet/>
      <dgm:spPr/>
      <dgm:t>
        <a:bodyPr/>
        <a:lstStyle/>
        <a:p>
          <a:endParaRPr lang="en-US"/>
        </a:p>
      </dgm:t>
    </dgm:pt>
    <dgm:pt modelId="{B48DA938-323C-7C48-B4BE-729F57AD36A8}">
      <dgm:prSet phldrT="[Text]"/>
      <dgm:spPr>
        <a:solidFill>
          <a:schemeClr val="accent2"/>
        </a:solidFill>
      </dgm:spPr>
      <dgm:t>
        <a:bodyPr/>
        <a:lstStyle/>
        <a:p>
          <a:r>
            <a:rPr lang="en-US" b="1" dirty="0">
              <a:solidFill>
                <a:srgbClr val="FFFFFF"/>
              </a:solidFill>
            </a:rPr>
            <a:t>RDM Training</a:t>
          </a:r>
        </a:p>
        <a:p>
          <a:r>
            <a:rPr lang="en-US" b="1" dirty="0">
              <a:solidFill>
                <a:srgbClr val="FFFFFF"/>
              </a:solidFill>
            </a:rPr>
            <a:t>5 projects</a:t>
          </a:r>
        </a:p>
      </dgm:t>
    </dgm:pt>
    <dgm:pt modelId="{A057A134-32A8-2343-8620-B6D0D174100D}" type="parTrans" cxnId="{BD759E62-5F12-B740-9509-330FEC048A9B}">
      <dgm:prSet/>
      <dgm:spPr/>
      <dgm:t>
        <a:bodyPr/>
        <a:lstStyle/>
        <a:p>
          <a:endParaRPr lang="en-US"/>
        </a:p>
      </dgm:t>
    </dgm:pt>
    <dgm:pt modelId="{86963E07-C200-F940-A9DF-A66297ADAF11}" type="sibTrans" cxnId="{BD759E62-5F12-B740-9509-330FEC048A9B}">
      <dgm:prSet/>
      <dgm:spPr/>
      <dgm:t>
        <a:bodyPr/>
        <a:lstStyle/>
        <a:p>
          <a:endParaRPr lang="en-US"/>
        </a:p>
      </dgm:t>
    </dgm:pt>
    <dgm:pt modelId="{DEF06802-3A98-864D-971C-1F0694D15B4F}">
      <dgm:prSet phldrT="[Text]"/>
      <dgm:spPr>
        <a:solidFill>
          <a:schemeClr val="accent3"/>
        </a:solidFill>
      </dgm:spPr>
      <dgm:t>
        <a:bodyPr/>
        <a:lstStyle/>
        <a:p>
          <a:r>
            <a:rPr lang="en-US" b="1" dirty="0">
              <a:solidFill>
                <a:srgbClr val="FFFFFF"/>
              </a:solidFill>
            </a:rPr>
            <a:t>RDM Planning</a:t>
          </a:r>
        </a:p>
        <a:p>
          <a:r>
            <a:rPr lang="en-US" b="1" dirty="0">
              <a:solidFill>
                <a:srgbClr val="FFFFFF"/>
              </a:solidFill>
            </a:rPr>
            <a:t>10 projects</a:t>
          </a:r>
        </a:p>
      </dgm:t>
    </dgm:pt>
    <dgm:pt modelId="{1515E5B4-E29A-FB46-BA82-393617BD8C2E}" type="parTrans" cxnId="{D4E9542C-30E5-7A45-BF31-CA1E28A4EF7E}">
      <dgm:prSet/>
      <dgm:spPr/>
      <dgm:t>
        <a:bodyPr/>
        <a:lstStyle/>
        <a:p>
          <a:endParaRPr lang="en-US"/>
        </a:p>
      </dgm:t>
    </dgm:pt>
    <dgm:pt modelId="{D80312F0-8691-4B4B-8952-9BA56DB8DD06}" type="sibTrans" cxnId="{D4E9542C-30E5-7A45-BF31-CA1E28A4EF7E}">
      <dgm:prSet/>
      <dgm:spPr/>
      <dgm:t>
        <a:bodyPr/>
        <a:lstStyle/>
        <a:p>
          <a:endParaRPr lang="en-US"/>
        </a:p>
      </dgm:t>
    </dgm:pt>
    <dgm:pt modelId="{8BFB1071-67CF-2842-9B57-2C97BEF20668}">
      <dgm:prSet phldrT="[Text]"/>
      <dgm:spPr>
        <a:solidFill>
          <a:schemeClr val="accent4"/>
        </a:solidFill>
      </dgm:spPr>
      <dgm:t>
        <a:bodyPr/>
        <a:lstStyle/>
        <a:p>
          <a:r>
            <a:rPr lang="en-US" b="1" dirty="0">
              <a:solidFill>
                <a:srgbClr val="FFFFFF"/>
              </a:solidFill>
            </a:rPr>
            <a:t>Data Publication</a:t>
          </a:r>
        </a:p>
        <a:p>
          <a:r>
            <a:rPr lang="en-US" b="1" dirty="0">
              <a:solidFill>
                <a:srgbClr val="FFFFFF"/>
              </a:solidFill>
            </a:rPr>
            <a:t>3 projects</a:t>
          </a:r>
        </a:p>
      </dgm:t>
    </dgm:pt>
    <dgm:pt modelId="{902BAA31-71E8-8645-ADBB-8AC67B5AA16E}" type="sibTrans" cxnId="{B08E1C96-A3B4-F74E-B746-69681D63B19E}">
      <dgm:prSet/>
      <dgm:spPr/>
      <dgm:t>
        <a:bodyPr/>
        <a:lstStyle/>
        <a:p>
          <a:endParaRPr lang="en-US"/>
        </a:p>
      </dgm:t>
    </dgm:pt>
    <dgm:pt modelId="{6D2577A6-73AD-5B40-AAE6-C98B3BA102A4}" type="parTrans" cxnId="{B08E1C96-A3B4-F74E-B746-69681D63B19E}">
      <dgm:prSet/>
      <dgm:spPr/>
      <dgm:t>
        <a:bodyPr/>
        <a:lstStyle/>
        <a:p>
          <a:endParaRPr lang="en-US"/>
        </a:p>
      </dgm:t>
    </dgm:pt>
    <dgm:pt modelId="{A2DF7594-0F6F-4F4A-BA01-ADBD846A1003}" type="pres">
      <dgm:prSet presAssocID="{F9955EF7-17F7-7D4C-B4C4-68EB6FFCEFA3}" presName="composite" presStyleCnt="0">
        <dgm:presLayoutVars>
          <dgm:chMax val="1"/>
          <dgm:dir/>
          <dgm:resizeHandles val="exact"/>
        </dgm:presLayoutVars>
      </dgm:prSet>
      <dgm:spPr/>
      <dgm:t>
        <a:bodyPr/>
        <a:lstStyle/>
        <a:p>
          <a:endParaRPr lang="en-GB"/>
        </a:p>
      </dgm:t>
    </dgm:pt>
    <dgm:pt modelId="{8CB0183C-1F88-F941-AA06-80E668974CFF}" type="pres">
      <dgm:prSet presAssocID="{F9955EF7-17F7-7D4C-B4C4-68EB6FFCEFA3}" presName="radial" presStyleCnt="0">
        <dgm:presLayoutVars>
          <dgm:animLvl val="ctr"/>
        </dgm:presLayoutVars>
      </dgm:prSet>
      <dgm:spPr/>
    </dgm:pt>
    <dgm:pt modelId="{EF0B0693-F1BB-8C45-8B9B-2FC235AE6A16}" type="pres">
      <dgm:prSet presAssocID="{52243A32-88BD-BF40-B5DE-DC8C1FC2DF94}" presName="centerShape" presStyleLbl="vennNode1" presStyleIdx="0" presStyleCnt="4"/>
      <dgm:spPr/>
      <dgm:t>
        <a:bodyPr/>
        <a:lstStyle/>
        <a:p>
          <a:endParaRPr lang="en-GB"/>
        </a:p>
      </dgm:t>
    </dgm:pt>
    <dgm:pt modelId="{8CD7F5D7-7FB2-DC43-9D91-C7EC21E4D2EA}" type="pres">
      <dgm:prSet presAssocID="{B48DA938-323C-7C48-B4BE-729F57AD36A8}" presName="node" presStyleLbl="vennNode1" presStyleIdx="1" presStyleCnt="4">
        <dgm:presLayoutVars>
          <dgm:bulletEnabled val="1"/>
        </dgm:presLayoutVars>
      </dgm:prSet>
      <dgm:spPr/>
      <dgm:t>
        <a:bodyPr/>
        <a:lstStyle/>
        <a:p>
          <a:endParaRPr lang="en-GB"/>
        </a:p>
      </dgm:t>
    </dgm:pt>
    <dgm:pt modelId="{F4C1FB1B-5779-C44E-BD24-D2422CFE7A3F}" type="pres">
      <dgm:prSet presAssocID="{DEF06802-3A98-864D-971C-1F0694D15B4F}" presName="node" presStyleLbl="vennNode1" presStyleIdx="2" presStyleCnt="4">
        <dgm:presLayoutVars>
          <dgm:bulletEnabled val="1"/>
        </dgm:presLayoutVars>
      </dgm:prSet>
      <dgm:spPr/>
      <dgm:t>
        <a:bodyPr/>
        <a:lstStyle/>
        <a:p>
          <a:endParaRPr lang="en-GB"/>
        </a:p>
      </dgm:t>
    </dgm:pt>
    <dgm:pt modelId="{E1E79D1A-9B86-374F-AAB8-362471399578}" type="pres">
      <dgm:prSet presAssocID="{8BFB1071-67CF-2842-9B57-2C97BEF20668}" presName="node" presStyleLbl="vennNode1" presStyleIdx="3" presStyleCnt="4">
        <dgm:presLayoutVars>
          <dgm:bulletEnabled val="1"/>
        </dgm:presLayoutVars>
      </dgm:prSet>
      <dgm:spPr/>
      <dgm:t>
        <a:bodyPr/>
        <a:lstStyle/>
        <a:p>
          <a:endParaRPr lang="en-GB"/>
        </a:p>
      </dgm:t>
    </dgm:pt>
  </dgm:ptLst>
  <dgm:cxnLst>
    <dgm:cxn modelId="{D4E9542C-30E5-7A45-BF31-CA1E28A4EF7E}" srcId="{52243A32-88BD-BF40-B5DE-DC8C1FC2DF94}" destId="{DEF06802-3A98-864D-971C-1F0694D15B4F}" srcOrd="1" destOrd="0" parTransId="{1515E5B4-E29A-FB46-BA82-393617BD8C2E}" sibTransId="{D80312F0-8691-4B4B-8952-9BA56DB8DD06}"/>
    <dgm:cxn modelId="{B08E1C96-A3B4-F74E-B746-69681D63B19E}" srcId="{52243A32-88BD-BF40-B5DE-DC8C1FC2DF94}" destId="{8BFB1071-67CF-2842-9B57-2C97BEF20668}" srcOrd="2" destOrd="0" parTransId="{6D2577A6-73AD-5B40-AAE6-C98B3BA102A4}" sibTransId="{902BAA31-71E8-8645-ADBB-8AC67B5AA16E}"/>
    <dgm:cxn modelId="{3E4CF09A-4595-47BA-B407-347C097AEF9B}" type="presOf" srcId="{F9955EF7-17F7-7D4C-B4C4-68EB6FFCEFA3}" destId="{A2DF7594-0F6F-4F4A-BA01-ADBD846A1003}" srcOrd="0" destOrd="0" presId="urn:microsoft.com/office/officeart/2005/8/layout/radial3"/>
    <dgm:cxn modelId="{95BAB31F-5924-48F3-B71A-F1CEAA56E107}" type="presOf" srcId="{DEF06802-3A98-864D-971C-1F0694D15B4F}" destId="{F4C1FB1B-5779-C44E-BD24-D2422CFE7A3F}" srcOrd="0" destOrd="0" presId="urn:microsoft.com/office/officeart/2005/8/layout/radial3"/>
    <dgm:cxn modelId="{BD759E62-5F12-B740-9509-330FEC048A9B}" srcId="{52243A32-88BD-BF40-B5DE-DC8C1FC2DF94}" destId="{B48DA938-323C-7C48-B4BE-729F57AD36A8}" srcOrd="0" destOrd="0" parTransId="{A057A134-32A8-2343-8620-B6D0D174100D}" sibTransId="{86963E07-C200-F940-A9DF-A66297ADAF11}"/>
    <dgm:cxn modelId="{1D784844-30AD-4778-9E2E-3EE57B037BC3}" type="presOf" srcId="{52243A32-88BD-BF40-B5DE-DC8C1FC2DF94}" destId="{EF0B0693-F1BB-8C45-8B9B-2FC235AE6A16}" srcOrd="0" destOrd="0" presId="urn:microsoft.com/office/officeart/2005/8/layout/radial3"/>
    <dgm:cxn modelId="{424F008B-8CED-438A-9CFF-380DDDD2791E}" type="presOf" srcId="{B48DA938-323C-7C48-B4BE-729F57AD36A8}" destId="{8CD7F5D7-7FB2-DC43-9D91-C7EC21E4D2EA}" srcOrd="0" destOrd="0" presId="urn:microsoft.com/office/officeart/2005/8/layout/radial3"/>
    <dgm:cxn modelId="{EEE0D6F0-86BC-B24C-A88C-92E2F31573B4}" srcId="{F9955EF7-17F7-7D4C-B4C4-68EB6FFCEFA3}" destId="{52243A32-88BD-BF40-B5DE-DC8C1FC2DF94}" srcOrd="0" destOrd="0" parTransId="{0829692F-0046-DC4D-8025-28EE6ED75792}" sibTransId="{2EE18F17-6484-E74F-8C1C-628347025405}"/>
    <dgm:cxn modelId="{6454BB4E-E94B-4676-9CC2-9D5C604DF7C3}" type="presOf" srcId="{8BFB1071-67CF-2842-9B57-2C97BEF20668}" destId="{E1E79D1A-9B86-374F-AAB8-362471399578}" srcOrd="0" destOrd="0" presId="urn:microsoft.com/office/officeart/2005/8/layout/radial3"/>
    <dgm:cxn modelId="{849B642C-85BA-4880-8F16-291D42CB7378}" type="presParOf" srcId="{A2DF7594-0F6F-4F4A-BA01-ADBD846A1003}" destId="{8CB0183C-1F88-F941-AA06-80E668974CFF}" srcOrd="0" destOrd="0" presId="urn:microsoft.com/office/officeart/2005/8/layout/radial3"/>
    <dgm:cxn modelId="{3055B793-E9A8-4DC5-8B75-A9966145C8DB}" type="presParOf" srcId="{8CB0183C-1F88-F941-AA06-80E668974CFF}" destId="{EF0B0693-F1BB-8C45-8B9B-2FC235AE6A16}" srcOrd="0" destOrd="0" presId="urn:microsoft.com/office/officeart/2005/8/layout/radial3"/>
    <dgm:cxn modelId="{16D734D6-A810-4453-8035-24C8AB996549}" type="presParOf" srcId="{8CB0183C-1F88-F941-AA06-80E668974CFF}" destId="{8CD7F5D7-7FB2-DC43-9D91-C7EC21E4D2EA}" srcOrd="1" destOrd="0" presId="urn:microsoft.com/office/officeart/2005/8/layout/radial3"/>
    <dgm:cxn modelId="{75EE291A-2A0F-4980-B343-00AD1A769AD5}" type="presParOf" srcId="{8CB0183C-1F88-F941-AA06-80E668974CFF}" destId="{F4C1FB1B-5779-C44E-BD24-D2422CFE7A3F}" srcOrd="2" destOrd="0" presId="urn:microsoft.com/office/officeart/2005/8/layout/radial3"/>
    <dgm:cxn modelId="{8092CEC3-4CEE-4D54-87DD-7F2DDC06EB2D}" type="presParOf" srcId="{8CB0183C-1F88-F941-AA06-80E668974CFF}" destId="{E1E79D1A-9B86-374F-AAB8-362471399578}" srcOrd="3"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996BCA-5152-4939-910D-9329330296FD}" type="doc">
      <dgm:prSet loTypeId="urn:microsoft.com/office/officeart/2005/8/layout/pyramid4" loCatId="pyramid" qsTypeId="urn:microsoft.com/office/officeart/2005/8/quickstyle/simple1" qsCatId="simple" csTypeId="urn:microsoft.com/office/officeart/2005/8/colors/colorful1" csCatId="colorful" phldr="1"/>
      <dgm:spPr/>
      <dgm:t>
        <a:bodyPr/>
        <a:lstStyle/>
        <a:p>
          <a:endParaRPr lang="en-GB"/>
        </a:p>
      </dgm:t>
    </dgm:pt>
    <dgm:pt modelId="{42E21AD9-75AD-4F1E-AE75-58CF88125E70}">
      <dgm:prSet phldrT="[Text]"/>
      <dgm:spPr/>
      <dgm:t>
        <a:bodyPr/>
        <a:lstStyle/>
        <a:p>
          <a:r>
            <a:rPr lang="en-GB" b="1" dirty="0"/>
            <a:t>Jisc </a:t>
          </a:r>
          <a:br>
            <a:rPr lang="en-GB" b="1" dirty="0"/>
          </a:br>
          <a:r>
            <a:rPr lang="en-GB" b="1" dirty="0"/>
            <a:t>Board</a:t>
          </a:r>
        </a:p>
      </dgm:t>
    </dgm:pt>
    <dgm:pt modelId="{CAE13868-C484-412E-AB36-C787557B945D}" type="parTrans" cxnId="{AD7CC218-E9E3-469F-B927-91276FC1DC70}">
      <dgm:prSet/>
      <dgm:spPr/>
      <dgm:t>
        <a:bodyPr/>
        <a:lstStyle/>
        <a:p>
          <a:endParaRPr lang="en-GB"/>
        </a:p>
      </dgm:t>
    </dgm:pt>
    <dgm:pt modelId="{578BD0BC-E3B8-4D8E-B135-CB048A87EF2D}" type="sibTrans" cxnId="{AD7CC218-E9E3-469F-B927-91276FC1DC70}">
      <dgm:prSet/>
      <dgm:spPr/>
      <dgm:t>
        <a:bodyPr/>
        <a:lstStyle/>
        <a:p>
          <a:endParaRPr lang="en-GB"/>
        </a:p>
      </dgm:t>
    </dgm:pt>
    <dgm:pt modelId="{EDFA670A-CAF7-42F4-8BD1-E85693EE2E4B}">
      <dgm:prSet phldrT="[Text]"/>
      <dgm:spPr/>
      <dgm:t>
        <a:bodyPr/>
        <a:lstStyle/>
        <a:p>
          <a:r>
            <a:rPr lang="en-GB" dirty="0"/>
            <a:t>Research at Risk Oversight Group</a:t>
          </a:r>
        </a:p>
      </dgm:t>
    </dgm:pt>
    <dgm:pt modelId="{7C5DFBB2-B980-427D-BCFB-E8A7241B16B6}" type="parTrans" cxnId="{1F4EFC6D-A952-4910-8C7D-65DDBD881783}">
      <dgm:prSet/>
      <dgm:spPr/>
      <dgm:t>
        <a:bodyPr/>
        <a:lstStyle/>
        <a:p>
          <a:endParaRPr lang="en-GB"/>
        </a:p>
      </dgm:t>
    </dgm:pt>
    <dgm:pt modelId="{0EDF7C85-50F4-4A4A-9DD4-03CF3D9D8032}" type="sibTrans" cxnId="{1F4EFC6D-A952-4910-8C7D-65DDBD881783}">
      <dgm:prSet/>
      <dgm:spPr/>
      <dgm:t>
        <a:bodyPr/>
        <a:lstStyle/>
        <a:p>
          <a:endParaRPr lang="en-GB"/>
        </a:p>
      </dgm:t>
    </dgm:pt>
    <dgm:pt modelId="{6603684D-B5D5-4489-8505-D27037690734}">
      <dgm:prSet phldrT="[Text]"/>
      <dgm:spPr/>
      <dgm:t>
        <a:bodyPr/>
        <a:lstStyle/>
        <a:p>
          <a:r>
            <a:rPr lang="en-GB" dirty="0"/>
            <a:t>Core team and developers</a:t>
          </a:r>
        </a:p>
      </dgm:t>
    </dgm:pt>
    <dgm:pt modelId="{B2249143-B8C5-4613-A69D-27EB06559568}" type="parTrans" cxnId="{445CBA06-0C7C-492A-B052-145AFF0D2338}">
      <dgm:prSet/>
      <dgm:spPr/>
      <dgm:t>
        <a:bodyPr/>
        <a:lstStyle/>
        <a:p>
          <a:endParaRPr lang="en-GB"/>
        </a:p>
      </dgm:t>
    </dgm:pt>
    <dgm:pt modelId="{FA3FBA5A-DA40-45AF-BAFF-1BDC038E4549}" type="sibTrans" cxnId="{445CBA06-0C7C-492A-B052-145AFF0D2338}">
      <dgm:prSet/>
      <dgm:spPr/>
      <dgm:t>
        <a:bodyPr/>
        <a:lstStyle/>
        <a:p>
          <a:endParaRPr lang="en-GB"/>
        </a:p>
      </dgm:t>
    </dgm:pt>
    <dgm:pt modelId="{217A9EBB-5732-4364-8411-3F4313A78027}">
      <dgm:prSet phldrT="[Text]"/>
      <dgm:spPr/>
      <dgm:t>
        <a:bodyPr/>
        <a:lstStyle/>
        <a:p>
          <a:r>
            <a:rPr lang="en-GB" dirty="0"/>
            <a:t>Research Data Service Expert Advisory Group</a:t>
          </a:r>
        </a:p>
      </dgm:t>
    </dgm:pt>
    <dgm:pt modelId="{FC2EE786-5CEC-48F3-A174-7D50CCFBBB42}" type="parTrans" cxnId="{9CB207ED-6C31-4A59-8837-3262DCA47396}">
      <dgm:prSet/>
      <dgm:spPr/>
      <dgm:t>
        <a:bodyPr/>
        <a:lstStyle/>
        <a:p>
          <a:endParaRPr lang="en-GB"/>
        </a:p>
      </dgm:t>
    </dgm:pt>
    <dgm:pt modelId="{B9E4306C-0697-4937-83AE-0A9DF009606F}" type="sibTrans" cxnId="{9CB207ED-6C31-4A59-8837-3262DCA47396}">
      <dgm:prSet/>
      <dgm:spPr/>
      <dgm:t>
        <a:bodyPr/>
        <a:lstStyle/>
        <a:p>
          <a:endParaRPr lang="en-GB"/>
        </a:p>
      </dgm:t>
    </dgm:pt>
    <dgm:pt modelId="{BF2F521F-4202-417E-9C11-58F69A30CFD5}" type="pres">
      <dgm:prSet presAssocID="{70996BCA-5152-4939-910D-9329330296FD}" presName="compositeShape" presStyleCnt="0">
        <dgm:presLayoutVars>
          <dgm:chMax val="9"/>
          <dgm:dir/>
          <dgm:resizeHandles val="exact"/>
        </dgm:presLayoutVars>
      </dgm:prSet>
      <dgm:spPr/>
      <dgm:t>
        <a:bodyPr/>
        <a:lstStyle/>
        <a:p>
          <a:endParaRPr lang="en-GB"/>
        </a:p>
      </dgm:t>
    </dgm:pt>
    <dgm:pt modelId="{B3689CE0-5C80-4676-991A-DF8276A31005}" type="pres">
      <dgm:prSet presAssocID="{70996BCA-5152-4939-910D-9329330296FD}" presName="triangle1" presStyleLbl="node1" presStyleIdx="0" presStyleCnt="4">
        <dgm:presLayoutVars>
          <dgm:bulletEnabled val="1"/>
        </dgm:presLayoutVars>
      </dgm:prSet>
      <dgm:spPr/>
      <dgm:t>
        <a:bodyPr/>
        <a:lstStyle/>
        <a:p>
          <a:endParaRPr lang="en-GB"/>
        </a:p>
      </dgm:t>
    </dgm:pt>
    <dgm:pt modelId="{ACD9AD4F-BDB4-405D-B7CB-4B40F9778876}" type="pres">
      <dgm:prSet presAssocID="{70996BCA-5152-4939-910D-9329330296FD}" presName="triangle2" presStyleLbl="node1" presStyleIdx="1" presStyleCnt="4">
        <dgm:presLayoutVars>
          <dgm:bulletEnabled val="1"/>
        </dgm:presLayoutVars>
      </dgm:prSet>
      <dgm:spPr/>
      <dgm:t>
        <a:bodyPr/>
        <a:lstStyle/>
        <a:p>
          <a:endParaRPr lang="en-GB"/>
        </a:p>
      </dgm:t>
    </dgm:pt>
    <dgm:pt modelId="{53C5FD6F-D2CC-44EE-B1EC-B0FE02243717}" type="pres">
      <dgm:prSet presAssocID="{70996BCA-5152-4939-910D-9329330296FD}" presName="triangle3" presStyleLbl="node1" presStyleIdx="2" presStyleCnt="4">
        <dgm:presLayoutVars>
          <dgm:bulletEnabled val="1"/>
        </dgm:presLayoutVars>
      </dgm:prSet>
      <dgm:spPr/>
      <dgm:t>
        <a:bodyPr/>
        <a:lstStyle/>
        <a:p>
          <a:endParaRPr lang="en-GB"/>
        </a:p>
      </dgm:t>
    </dgm:pt>
    <dgm:pt modelId="{5DD64DE7-1EC6-49C3-92C7-30BAC57ECEB9}" type="pres">
      <dgm:prSet presAssocID="{70996BCA-5152-4939-910D-9329330296FD}" presName="triangle4" presStyleLbl="node1" presStyleIdx="3" presStyleCnt="4">
        <dgm:presLayoutVars>
          <dgm:bulletEnabled val="1"/>
        </dgm:presLayoutVars>
      </dgm:prSet>
      <dgm:spPr/>
      <dgm:t>
        <a:bodyPr/>
        <a:lstStyle/>
        <a:p>
          <a:endParaRPr lang="en-GB"/>
        </a:p>
      </dgm:t>
    </dgm:pt>
  </dgm:ptLst>
  <dgm:cxnLst>
    <dgm:cxn modelId="{9CB207ED-6C31-4A59-8837-3262DCA47396}" srcId="{70996BCA-5152-4939-910D-9329330296FD}" destId="{217A9EBB-5732-4364-8411-3F4313A78027}" srcOrd="3" destOrd="0" parTransId="{FC2EE786-5CEC-48F3-A174-7D50CCFBBB42}" sibTransId="{B9E4306C-0697-4937-83AE-0A9DF009606F}"/>
    <dgm:cxn modelId="{DC78BA54-5F7E-48FE-88D9-CE193BED5880}" type="presOf" srcId="{6603684D-B5D5-4489-8505-D27037690734}" destId="{53C5FD6F-D2CC-44EE-B1EC-B0FE02243717}" srcOrd="0" destOrd="0" presId="urn:microsoft.com/office/officeart/2005/8/layout/pyramid4"/>
    <dgm:cxn modelId="{D9A58FA9-F2FB-4523-8331-92034E7109CA}" type="presOf" srcId="{217A9EBB-5732-4364-8411-3F4313A78027}" destId="{5DD64DE7-1EC6-49C3-92C7-30BAC57ECEB9}" srcOrd="0" destOrd="0" presId="urn:microsoft.com/office/officeart/2005/8/layout/pyramid4"/>
    <dgm:cxn modelId="{021B0DC8-6F40-4F06-B37A-33CC49352142}" type="presOf" srcId="{42E21AD9-75AD-4F1E-AE75-58CF88125E70}" destId="{B3689CE0-5C80-4676-991A-DF8276A31005}" srcOrd="0" destOrd="0" presId="urn:microsoft.com/office/officeart/2005/8/layout/pyramid4"/>
    <dgm:cxn modelId="{445CBA06-0C7C-492A-B052-145AFF0D2338}" srcId="{70996BCA-5152-4939-910D-9329330296FD}" destId="{6603684D-B5D5-4489-8505-D27037690734}" srcOrd="2" destOrd="0" parTransId="{B2249143-B8C5-4613-A69D-27EB06559568}" sibTransId="{FA3FBA5A-DA40-45AF-BAFF-1BDC038E4549}"/>
    <dgm:cxn modelId="{ABF6BB86-DE2B-4885-9B96-4B3BF93FB5BB}" type="presOf" srcId="{70996BCA-5152-4939-910D-9329330296FD}" destId="{BF2F521F-4202-417E-9C11-58F69A30CFD5}" srcOrd="0" destOrd="0" presId="urn:microsoft.com/office/officeart/2005/8/layout/pyramid4"/>
    <dgm:cxn modelId="{C4AD1807-FF8C-490D-8B36-ED8309096C17}" type="presOf" srcId="{EDFA670A-CAF7-42F4-8BD1-E85693EE2E4B}" destId="{ACD9AD4F-BDB4-405D-B7CB-4B40F9778876}" srcOrd="0" destOrd="0" presId="urn:microsoft.com/office/officeart/2005/8/layout/pyramid4"/>
    <dgm:cxn modelId="{AD7CC218-E9E3-469F-B927-91276FC1DC70}" srcId="{70996BCA-5152-4939-910D-9329330296FD}" destId="{42E21AD9-75AD-4F1E-AE75-58CF88125E70}" srcOrd="0" destOrd="0" parTransId="{CAE13868-C484-412E-AB36-C787557B945D}" sibTransId="{578BD0BC-E3B8-4D8E-B135-CB048A87EF2D}"/>
    <dgm:cxn modelId="{1F4EFC6D-A952-4910-8C7D-65DDBD881783}" srcId="{70996BCA-5152-4939-910D-9329330296FD}" destId="{EDFA670A-CAF7-42F4-8BD1-E85693EE2E4B}" srcOrd="1" destOrd="0" parTransId="{7C5DFBB2-B980-427D-BCFB-E8A7241B16B6}" sibTransId="{0EDF7C85-50F4-4A4A-9DD4-03CF3D9D8032}"/>
    <dgm:cxn modelId="{39A91201-211E-423D-8E01-1D2CB9262DD2}" type="presParOf" srcId="{BF2F521F-4202-417E-9C11-58F69A30CFD5}" destId="{B3689CE0-5C80-4676-991A-DF8276A31005}" srcOrd="0" destOrd="0" presId="urn:microsoft.com/office/officeart/2005/8/layout/pyramid4"/>
    <dgm:cxn modelId="{794AD570-71F3-438B-9BD9-7CF12F00660D}" type="presParOf" srcId="{BF2F521F-4202-417E-9C11-58F69A30CFD5}" destId="{ACD9AD4F-BDB4-405D-B7CB-4B40F9778876}" srcOrd="1" destOrd="0" presId="urn:microsoft.com/office/officeart/2005/8/layout/pyramid4"/>
    <dgm:cxn modelId="{118AB300-732B-40CE-AAC5-303FB55243E9}" type="presParOf" srcId="{BF2F521F-4202-417E-9C11-58F69A30CFD5}" destId="{53C5FD6F-D2CC-44EE-B1EC-B0FE02243717}" srcOrd="2" destOrd="0" presId="urn:microsoft.com/office/officeart/2005/8/layout/pyramid4"/>
    <dgm:cxn modelId="{51CF7C4C-D27D-440E-9BE7-AA806A05EE87}" type="presParOf" srcId="{BF2F521F-4202-417E-9C11-58F69A30CFD5}" destId="{5DD64DE7-1EC6-49C3-92C7-30BAC57ECEB9}"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347" cy="493792"/>
          </a:xfrm>
          <a:prstGeom prst="rect">
            <a:avLst/>
          </a:prstGeom>
        </p:spPr>
        <p:txBody>
          <a:bodyPr vert="horz" lIns="91440" tIns="45720" rIns="91440" bIns="45720" rtlCol="0"/>
          <a:lstStyle>
            <a:lvl1pPr algn="l">
              <a:defRPr sz="1200"/>
            </a:lvl1pPr>
          </a:lstStyle>
          <a:p>
            <a:endParaRPr lang="en-GB" sz="1100" dirty="0">
              <a:solidFill>
                <a:srgbClr val="2C3841"/>
              </a:solidFill>
              <a:latin typeface="Corbel"/>
              <a:cs typeface="Corbel"/>
            </a:endParaRPr>
          </a:p>
        </p:txBody>
      </p:sp>
      <p:sp>
        <p:nvSpPr>
          <p:cNvPr id="3" name="Date Placeholder 2"/>
          <p:cNvSpPr>
            <a:spLocks noGrp="1"/>
          </p:cNvSpPr>
          <p:nvPr>
            <p:ph type="dt" sz="quarter" idx="1"/>
          </p:nvPr>
        </p:nvSpPr>
        <p:spPr>
          <a:xfrm>
            <a:off x="3851343" y="1"/>
            <a:ext cx="2946347" cy="493792"/>
          </a:xfrm>
          <a:prstGeom prst="rect">
            <a:avLst/>
          </a:prstGeom>
        </p:spPr>
        <p:txBody>
          <a:bodyPr vert="horz" lIns="91440" tIns="45720" rIns="91440" bIns="45720" rtlCol="0"/>
          <a:lstStyle>
            <a:lvl1pPr algn="r">
              <a:defRPr sz="1200"/>
            </a:lvl1pPr>
          </a:lstStyle>
          <a:p>
            <a:fld id="{20BF4E53-F32D-E643-8E4A-00EAFEAC0BDF}" type="datetimeFigureOut">
              <a:rPr lang="en-US" sz="1100" smtClean="0">
                <a:solidFill>
                  <a:srgbClr val="2C3841"/>
                </a:solidFill>
                <a:latin typeface="Corbel"/>
                <a:cs typeface="Corbel"/>
              </a:rPr>
              <a:pPr/>
              <a:t>10/5/2016</a:t>
            </a:fld>
            <a:endParaRPr lang="en-GB" sz="1100" dirty="0">
              <a:solidFill>
                <a:srgbClr val="2C3841"/>
              </a:solidFill>
              <a:latin typeface="Corbel"/>
              <a:cs typeface="Corbel"/>
            </a:endParaRPr>
          </a:p>
        </p:txBody>
      </p:sp>
      <p:sp>
        <p:nvSpPr>
          <p:cNvPr id="4" name="Footer Placeholder 3"/>
          <p:cNvSpPr>
            <a:spLocks noGrp="1"/>
          </p:cNvSpPr>
          <p:nvPr>
            <p:ph type="ftr" sz="quarter" idx="2"/>
          </p:nvPr>
        </p:nvSpPr>
        <p:spPr>
          <a:xfrm>
            <a:off x="0" y="9380332"/>
            <a:ext cx="2946347" cy="493792"/>
          </a:xfrm>
          <a:prstGeom prst="rect">
            <a:avLst/>
          </a:prstGeom>
        </p:spPr>
        <p:txBody>
          <a:bodyPr vert="horz" lIns="91440" tIns="45720" rIns="91440" bIns="45720" rtlCol="0" anchor="b"/>
          <a:lstStyle>
            <a:lvl1pPr algn="l">
              <a:defRPr sz="1200"/>
            </a:lvl1pPr>
          </a:lstStyle>
          <a:p>
            <a:endParaRPr lang="en-GB" sz="1100" dirty="0">
              <a:solidFill>
                <a:srgbClr val="2C3841"/>
              </a:solidFill>
              <a:latin typeface="Corbel"/>
              <a:cs typeface="Corbel"/>
            </a:endParaRPr>
          </a:p>
        </p:txBody>
      </p:sp>
      <p:sp>
        <p:nvSpPr>
          <p:cNvPr id="5" name="Slide Number Placeholder 4"/>
          <p:cNvSpPr>
            <a:spLocks noGrp="1"/>
          </p:cNvSpPr>
          <p:nvPr>
            <p:ph type="sldNum" sz="quarter" idx="3"/>
          </p:nvPr>
        </p:nvSpPr>
        <p:spPr>
          <a:xfrm>
            <a:off x="3851343" y="9380332"/>
            <a:ext cx="2946347" cy="493792"/>
          </a:xfrm>
          <a:prstGeom prst="rect">
            <a:avLst/>
          </a:prstGeom>
        </p:spPr>
        <p:txBody>
          <a:bodyPr vert="horz" lIns="91440" tIns="45720" rIns="91440" bIns="45720" rtlCol="0" anchor="b"/>
          <a:lstStyle>
            <a:lvl1pPr algn="r">
              <a:defRPr sz="1200"/>
            </a:lvl1pPr>
          </a:lstStyle>
          <a:p>
            <a:fld id="{DDCC3291-B1ED-4249-AE87-332ED060E6C6}" type="slidenum">
              <a:rPr lang="en-GB" sz="1100" b="1" smtClean="0">
                <a:solidFill>
                  <a:srgbClr val="2C3841"/>
                </a:solidFill>
                <a:latin typeface="Corbel"/>
                <a:cs typeface="Corbel"/>
              </a:rPr>
              <a:pPr/>
              <a:t>‹Nr.›</a:t>
            </a:fld>
            <a:endParaRPr lang="en-GB" sz="1100" b="1" dirty="0">
              <a:solidFill>
                <a:srgbClr val="2C3841"/>
              </a:solidFill>
              <a:latin typeface="Corbel"/>
              <a:cs typeface="Corbel"/>
            </a:endParaRPr>
          </a:p>
        </p:txBody>
      </p:sp>
    </p:spTree>
    <p:extLst>
      <p:ext uri="{BB962C8B-B14F-4D97-AF65-F5344CB8AC3E}">
        <p14:creationId xmlns:p14="http://schemas.microsoft.com/office/powerpoint/2010/main" val="1802317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347" cy="493792"/>
          </a:xfrm>
          <a:prstGeom prst="rect">
            <a:avLst/>
          </a:prstGeom>
        </p:spPr>
        <p:txBody>
          <a:bodyPr vert="horz" lIns="91440" tIns="45720" rIns="91440" bIns="45720" rtlCol="0"/>
          <a:lstStyle>
            <a:lvl1pPr algn="l">
              <a:defRPr sz="1100">
                <a:solidFill>
                  <a:srgbClr val="2C3841"/>
                </a:solidFill>
                <a:latin typeface="Corbel"/>
                <a:cs typeface="Corbel"/>
              </a:defRPr>
            </a:lvl1pPr>
          </a:lstStyle>
          <a:p>
            <a:endParaRPr lang="en-GB" dirty="0"/>
          </a:p>
        </p:txBody>
      </p:sp>
      <p:sp>
        <p:nvSpPr>
          <p:cNvPr id="3" name="Date Placeholder 2"/>
          <p:cNvSpPr>
            <a:spLocks noGrp="1"/>
          </p:cNvSpPr>
          <p:nvPr>
            <p:ph type="dt" idx="1"/>
          </p:nvPr>
        </p:nvSpPr>
        <p:spPr>
          <a:xfrm>
            <a:off x="3851343" y="1"/>
            <a:ext cx="2946347" cy="493792"/>
          </a:xfrm>
          <a:prstGeom prst="rect">
            <a:avLst/>
          </a:prstGeom>
        </p:spPr>
        <p:txBody>
          <a:bodyPr vert="horz" lIns="91440" tIns="45720" rIns="91440" bIns="45720" rtlCol="0"/>
          <a:lstStyle>
            <a:lvl1pPr algn="r">
              <a:defRPr sz="1100">
                <a:solidFill>
                  <a:srgbClr val="2C3841"/>
                </a:solidFill>
                <a:latin typeface="Corbel"/>
                <a:cs typeface="Corbel"/>
              </a:defRPr>
            </a:lvl1pPr>
          </a:lstStyle>
          <a:p>
            <a:fld id="{46529CBB-F0FF-9842-BA64-0F347ABD5093}" type="datetimeFigureOut">
              <a:rPr lang="en-US" smtClean="0"/>
              <a:pPr/>
              <a:t>10/5/2016</a:t>
            </a:fld>
            <a:endParaRPr lang="en-GB" dirty="0"/>
          </a:p>
        </p:txBody>
      </p:sp>
      <p:sp>
        <p:nvSpPr>
          <p:cNvPr id="4" name="Slide Image Placeholder 3"/>
          <p:cNvSpPr>
            <a:spLocks noGrp="1" noRot="1" noChangeAspect="1"/>
          </p:cNvSpPr>
          <p:nvPr>
            <p:ph type="sldImg" idx="2"/>
          </p:nvPr>
        </p:nvSpPr>
        <p:spPr>
          <a:xfrm>
            <a:off x="107950" y="741363"/>
            <a:ext cx="6583363" cy="370363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927" y="4691023"/>
            <a:ext cx="5439410" cy="4444127"/>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9380332"/>
            <a:ext cx="2946347" cy="493792"/>
          </a:xfrm>
          <a:prstGeom prst="rect">
            <a:avLst/>
          </a:prstGeom>
        </p:spPr>
        <p:txBody>
          <a:bodyPr vert="horz" lIns="91440" tIns="45720" rIns="91440" bIns="45720" rtlCol="0" anchor="b"/>
          <a:lstStyle>
            <a:lvl1pPr algn="l">
              <a:defRPr sz="1100">
                <a:solidFill>
                  <a:srgbClr val="2C3841"/>
                </a:solidFill>
                <a:latin typeface="Corbel"/>
                <a:cs typeface="Corbel"/>
              </a:defRPr>
            </a:lvl1pPr>
          </a:lstStyle>
          <a:p>
            <a:endParaRPr lang="en-GB" dirty="0"/>
          </a:p>
        </p:txBody>
      </p:sp>
      <p:sp>
        <p:nvSpPr>
          <p:cNvPr id="7" name="Slide Number Placeholder 6"/>
          <p:cNvSpPr>
            <a:spLocks noGrp="1"/>
          </p:cNvSpPr>
          <p:nvPr>
            <p:ph type="sldNum" sz="quarter" idx="5"/>
          </p:nvPr>
        </p:nvSpPr>
        <p:spPr>
          <a:xfrm>
            <a:off x="3851343" y="9380332"/>
            <a:ext cx="2946347" cy="493792"/>
          </a:xfrm>
          <a:prstGeom prst="rect">
            <a:avLst/>
          </a:prstGeom>
        </p:spPr>
        <p:txBody>
          <a:bodyPr vert="horz" lIns="91440" tIns="45720" rIns="91440" bIns="45720" rtlCol="0" anchor="b"/>
          <a:lstStyle>
            <a:lvl1pPr algn="r">
              <a:defRPr sz="1100" b="1">
                <a:latin typeface="Corbel"/>
                <a:cs typeface="Corbel"/>
              </a:defRPr>
            </a:lvl1pPr>
          </a:lstStyle>
          <a:p>
            <a:fld id="{6B37C837-5377-6648-AD34-4D4FC0F568FB}" type="slidenum">
              <a:rPr lang="en-GB" smtClean="0"/>
              <a:pPr/>
              <a:t>‹Nr.›</a:t>
            </a:fld>
            <a:endParaRPr lang="en-GB" dirty="0"/>
          </a:p>
        </p:txBody>
      </p:sp>
    </p:spTree>
    <p:extLst>
      <p:ext uri="{BB962C8B-B14F-4D97-AF65-F5344CB8AC3E}">
        <p14:creationId xmlns:p14="http://schemas.microsoft.com/office/powerpoint/2010/main" val="36375837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rgbClr val="2C3841"/>
        </a:solidFill>
        <a:latin typeface="Corbel"/>
        <a:ea typeface="+mn-ea"/>
        <a:cs typeface="Corbel"/>
      </a:defRPr>
    </a:lvl1pPr>
    <a:lvl2pPr marL="457200" algn="l" defTabSz="457200" rtl="0" eaLnBrk="1" latinLnBrk="0" hangingPunct="1">
      <a:defRPr sz="1200" kern="1200">
        <a:solidFill>
          <a:srgbClr val="2C3841"/>
        </a:solidFill>
        <a:latin typeface="Corbel"/>
        <a:ea typeface="+mn-ea"/>
        <a:cs typeface="Corbel"/>
      </a:defRPr>
    </a:lvl2pPr>
    <a:lvl3pPr marL="914400" algn="l" defTabSz="457200" rtl="0" eaLnBrk="1" latinLnBrk="0" hangingPunct="1">
      <a:defRPr sz="1200" kern="1200">
        <a:solidFill>
          <a:srgbClr val="2C3841"/>
        </a:solidFill>
        <a:latin typeface="Corbel"/>
        <a:ea typeface="+mn-ea"/>
        <a:cs typeface="Corbel"/>
      </a:defRPr>
    </a:lvl3pPr>
    <a:lvl4pPr marL="1371600" algn="l" defTabSz="457200" rtl="0" eaLnBrk="1" latinLnBrk="0" hangingPunct="1">
      <a:defRPr sz="1200" kern="1200">
        <a:solidFill>
          <a:srgbClr val="2C3841"/>
        </a:solidFill>
        <a:latin typeface="Corbel"/>
        <a:ea typeface="+mn-ea"/>
        <a:cs typeface="Corbel"/>
      </a:defRPr>
    </a:lvl4pPr>
    <a:lvl5pPr marL="1828800" algn="l" defTabSz="457200" rtl="0" eaLnBrk="1" latinLnBrk="0" hangingPunct="1">
      <a:defRPr sz="1200" kern="1200">
        <a:solidFill>
          <a:srgbClr val="2C3841"/>
        </a:solidFill>
        <a:latin typeface="Corbel"/>
        <a:ea typeface="+mn-ea"/>
        <a:cs typeface="Corbe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766763"/>
            <a:ext cx="6826250" cy="3840162"/>
          </a:xfrm>
        </p:spPr>
      </p:sp>
      <p:sp>
        <p:nvSpPr>
          <p:cNvPr id="3" name="Notes Placeholder 2"/>
          <p:cNvSpPr>
            <a:spLocks noGrp="1"/>
          </p:cNvSpPr>
          <p:nvPr>
            <p:ph type="body" idx="1"/>
          </p:nvPr>
        </p:nvSpPr>
        <p:spPr/>
        <p:txBody>
          <a:bodyPr/>
          <a:lstStyle/>
          <a:p>
            <a:pPr defTabSz="958108">
              <a:defRPr/>
            </a:pPr>
            <a:endParaRPr lang="en-US" sz="1300" b="1" dirty="0"/>
          </a:p>
        </p:txBody>
      </p:sp>
      <p:sp>
        <p:nvSpPr>
          <p:cNvPr id="4" name="Slide Number Placeholder 3"/>
          <p:cNvSpPr>
            <a:spLocks noGrp="1"/>
          </p:cNvSpPr>
          <p:nvPr>
            <p:ph type="sldNum" sz="quarter" idx="10"/>
          </p:nvPr>
        </p:nvSpPr>
        <p:spPr/>
        <p:txBody>
          <a:bodyPr/>
          <a:lstStyle/>
          <a:p>
            <a:fld id="{6B37C837-5377-6648-AD34-4D4FC0F568FB}" type="slidenum">
              <a:rPr lang="en-GB" smtClean="0"/>
              <a:t>1</a:t>
            </a:fld>
            <a:endParaRPr lang="en-GB"/>
          </a:p>
        </p:txBody>
      </p:sp>
    </p:spTree>
    <p:extLst>
      <p:ext uri="{BB962C8B-B14F-4D97-AF65-F5344CB8AC3E}">
        <p14:creationId xmlns:p14="http://schemas.microsoft.com/office/powerpoint/2010/main" val="360809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Update</a:t>
            </a:r>
            <a:r>
              <a:rPr lang="en-GB" baseline="0" dirty="0"/>
              <a:t> on pilot on growing community</a:t>
            </a:r>
            <a:endParaRPr lang="en-GB"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10</a:t>
            </a:fld>
            <a:endParaRPr lang="en-GB" dirty="0"/>
          </a:p>
        </p:txBody>
      </p:sp>
    </p:spTree>
    <p:extLst>
      <p:ext uri="{BB962C8B-B14F-4D97-AF65-F5344CB8AC3E}">
        <p14:creationId xmlns:p14="http://schemas.microsoft.com/office/powerpoint/2010/main" val="3685206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10CF2C-674F-4DC8-B135-E531A48EF3D2}" type="slidenum">
              <a:rPr kumimoji="0" lang="en-GB"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297282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10CF2C-674F-4DC8-B135-E531A48EF3D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GB" sz="1800" b="0" i="0" u="none" strike="noStrike" kern="0" cap="none" spc="0" normalizeH="0" baseline="0" noProof="0">
              <a:ln>
                <a:noFill/>
              </a:ln>
              <a:solidFill>
                <a:sysClr val="windowText" lastClr="000000"/>
              </a:solidFill>
              <a:effectLst/>
              <a:uLnTx/>
              <a:uFillTx/>
            </a:endParaRPr>
          </a:p>
        </p:txBody>
      </p:sp>
      <p:sp>
        <p:nvSpPr>
          <p:cNvPr id="5" name="Notes Placeholder 4"/>
          <p:cNvSpPr>
            <a:spLocks noGrp="1"/>
          </p:cNvSpPr>
          <p:nvPr>
            <p:ph type="body" sz="quarter" idx="11"/>
          </p:nvPr>
        </p:nvSpPr>
        <p:spPr/>
        <p:txBody>
          <a:bodyPr>
            <a:normAutofit/>
          </a:bodyPr>
          <a:lstStyle/>
          <a:p>
            <a:pPr lvl="0"/>
            <a:endParaRPr lang="en-GB" dirty="0"/>
          </a:p>
        </p:txBody>
      </p:sp>
    </p:spTree>
    <p:extLst>
      <p:ext uri="{BB962C8B-B14F-4D97-AF65-F5344CB8AC3E}">
        <p14:creationId xmlns:p14="http://schemas.microsoft.com/office/powerpoint/2010/main" val="3290025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chemeClr val="tx2"/>
              </a:solidFill>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32</a:t>
            </a:fld>
            <a:endParaRPr lang="en-GB" dirty="0"/>
          </a:p>
        </p:txBody>
      </p:sp>
    </p:spTree>
    <p:extLst>
      <p:ext uri="{BB962C8B-B14F-4D97-AF65-F5344CB8AC3E}">
        <p14:creationId xmlns:p14="http://schemas.microsoft.com/office/powerpoint/2010/main" val="3418745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chemeClr val="tx2"/>
              </a:solidFill>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33</a:t>
            </a:fld>
            <a:endParaRPr lang="en-GB" dirty="0"/>
          </a:p>
        </p:txBody>
      </p:sp>
    </p:spTree>
    <p:extLst>
      <p:ext uri="{BB962C8B-B14F-4D97-AF65-F5344CB8AC3E}">
        <p14:creationId xmlns:p14="http://schemas.microsoft.com/office/powerpoint/2010/main" val="4029388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766763"/>
            <a:ext cx="6826250" cy="3840162"/>
          </a:xfrm>
        </p:spPr>
      </p:sp>
      <p:sp>
        <p:nvSpPr>
          <p:cNvPr id="3" name="Notes Placeholder 2"/>
          <p:cNvSpPr>
            <a:spLocks noGrp="1"/>
          </p:cNvSpPr>
          <p:nvPr>
            <p:ph type="body" idx="1"/>
          </p:nvPr>
        </p:nvSpPr>
        <p:spPr/>
        <p:txBody>
          <a:bodyPr/>
          <a:lstStyle/>
          <a:p>
            <a:r>
              <a:rPr lang="en-GB" sz="1300" b="1" dirty="0"/>
              <a:t>There is no “solution” easily available and that meets requirements for Universities to enable Research Data Management</a:t>
            </a:r>
          </a:p>
          <a:p>
            <a:pPr marL="299409" indent="-299409">
              <a:buFont typeface="Arial" panose="020B0604020202020204" pitchFamily="34" charset="0"/>
              <a:buChar char="•"/>
            </a:pPr>
            <a:r>
              <a:rPr lang="en-GB" sz="1300" dirty="0"/>
              <a:t>More effective Research Data Management must happen to comply with </a:t>
            </a:r>
            <a:r>
              <a:rPr lang="en-GB" sz="1300" b="1" dirty="0"/>
              <a:t>Funder Mandates</a:t>
            </a:r>
            <a:r>
              <a:rPr lang="en-GB" sz="1300" dirty="0"/>
              <a:t>, ensure data is not lost, and to realise a whole range of positive benefits</a:t>
            </a:r>
          </a:p>
          <a:p>
            <a:pPr marL="299409" indent="-299409">
              <a:buFont typeface="Arial" panose="020B0604020202020204" pitchFamily="34" charset="0"/>
              <a:buChar char="•"/>
            </a:pPr>
            <a:endParaRPr lang="en-GB" sz="1300" dirty="0"/>
          </a:p>
          <a:p>
            <a:r>
              <a:rPr lang="en-GB" sz="1300" dirty="0"/>
              <a:t>A shared service (provided by Jisc) offers a number of benefits</a:t>
            </a:r>
          </a:p>
          <a:p>
            <a:pPr marL="299409" indent="-299409">
              <a:buFont typeface="Arial" panose="020B0604020202020204" pitchFamily="34" charset="0"/>
              <a:buChar char="•"/>
            </a:pPr>
            <a:r>
              <a:rPr lang="en-GB" sz="1300" dirty="0"/>
              <a:t>Cost savings and efficiencies</a:t>
            </a:r>
          </a:p>
          <a:p>
            <a:pPr marL="299409" indent="-299409">
              <a:buFont typeface="Arial" panose="020B0604020202020204" pitchFamily="34" charset="0"/>
              <a:buChar char="•"/>
            </a:pPr>
            <a:r>
              <a:rPr lang="en-GB" sz="1300" dirty="0"/>
              <a:t>Common approaches and practice</a:t>
            </a:r>
          </a:p>
          <a:p>
            <a:pPr marL="299409" indent="-299409">
              <a:buFont typeface="Arial" panose="020B0604020202020204" pitchFamily="34" charset="0"/>
              <a:buChar char="•"/>
            </a:pPr>
            <a:r>
              <a:rPr lang="en-GB" sz="1300" dirty="0"/>
              <a:t>Research system standardisation and interoperability</a:t>
            </a:r>
          </a:p>
          <a:p>
            <a:pPr marL="299409" indent="-299409">
              <a:buFont typeface="Arial" panose="020B0604020202020204" pitchFamily="34" charset="0"/>
              <a:buChar char="•"/>
            </a:pPr>
            <a:r>
              <a:rPr lang="en-GB" sz="1300" dirty="0"/>
              <a:t>Address gaps in the market</a:t>
            </a:r>
          </a:p>
          <a:p>
            <a:pPr marL="299409" indent="-299409">
              <a:buFont typeface="Arial" panose="020B0604020202020204" pitchFamily="34" charset="0"/>
              <a:buChar char="•"/>
            </a:pPr>
            <a:r>
              <a:rPr lang="en-GB" sz="1300" dirty="0"/>
              <a:t>Others</a:t>
            </a:r>
            <a:r>
              <a:rPr lang="en-GB" sz="1300" baseline="0" dirty="0"/>
              <a:t> might be found as we develop </a:t>
            </a:r>
            <a:endParaRPr lang="en-GB" sz="1300" dirty="0"/>
          </a:p>
          <a:p>
            <a:pPr defTabSz="958108">
              <a:defRPr/>
            </a:pPr>
            <a:endParaRPr lang="en-US" sz="1300" b="1" dirty="0"/>
          </a:p>
        </p:txBody>
      </p:sp>
      <p:sp>
        <p:nvSpPr>
          <p:cNvPr id="4" name="Slide Number Placeholder 3"/>
          <p:cNvSpPr>
            <a:spLocks noGrp="1"/>
          </p:cNvSpPr>
          <p:nvPr>
            <p:ph type="sldNum" sz="quarter" idx="10"/>
          </p:nvPr>
        </p:nvSpPr>
        <p:spPr/>
        <p:txBody>
          <a:bodyPr/>
          <a:lstStyle/>
          <a:p>
            <a:fld id="{4EFDA764-0642-4F60-9158-A96B57746612}" type="slidenum">
              <a:rPr lang="en-GB" smtClean="0"/>
              <a:pPr/>
              <a:t>36</a:t>
            </a:fld>
            <a:endParaRPr lang="en-GB"/>
          </a:p>
        </p:txBody>
      </p:sp>
    </p:spTree>
    <p:extLst>
      <p:ext uri="{BB962C8B-B14F-4D97-AF65-F5344CB8AC3E}">
        <p14:creationId xmlns:p14="http://schemas.microsoft.com/office/powerpoint/2010/main" val="1081812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766763"/>
            <a:ext cx="6826250" cy="3840162"/>
          </a:xfrm>
        </p:spPr>
      </p:sp>
      <p:sp>
        <p:nvSpPr>
          <p:cNvPr id="3" name="Notes Placeholder 2"/>
          <p:cNvSpPr>
            <a:spLocks noGrp="1"/>
          </p:cNvSpPr>
          <p:nvPr>
            <p:ph type="body" idx="1"/>
          </p:nvPr>
        </p:nvSpPr>
        <p:spPr/>
        <p:txBody>
          <a:bodyPr/>
          <a:lstStyle/>
          <a:p>
            <a:r>
              <a:rPr lang="en-GB" b="1" dirty="0"/>
              <a:t>Vision</a:t>
            </a:r>
          </a:p>
          <a:p>
            <a:r>
              <a:rPr lang="en-GB" b="1" dirty="0"/>
              <a:t>Researchers shouldn’t need to think (too much!) about Research Data Management</a:t>
            </a:r>
          </a:p>
          <a:p>
            <a:r>
              <a:rPr lang="en-GB" b="1" dirty="0"/>
              <a:t>"Visible data, invisible infrastructure"</a:t>
            </a:r>
          </a:p>
          <a:p>
            <a:pPr marL="179645" indent="-179645">
              <a:buFont typeface="Arial" panose="020B0604020202020204" pitchFamily="34" charset="0"/>
              <a:buChar char="•"/>
            </a:pPr>
            <a:r>
              <a:rPr lang="en-GB" dirty="0"/>
              <a:t>Provide researchers intuitive, easy functionality to publish, archive and preserve their research outputs. </a:t>
            </a:r>
          </a:p>
          <a:p>
            <a:pPr marL="179645" indent="-179645">
              <a:buFont typeface="Arial" panose="020B0604020202020204" pitchFamily="34" charset="0"/>
              <a:buChar char="•"/>
            </a:pPr>
            <a:r>
              <a:rPr lang="en-GB" dirty="0"/>
              <a:t>Provide interoperable systems to allow researchers and institutions to fulfil and go beyond policy requirements and adhere to best practice throughout the RDM lifecycle.</a:t>
            </a:r>
          </a:p>
          <a:p>
            <a:endParaRPr lang="en-GB" dirty="0"/>
          </a:p>
          <a:p>
            <a:r>
              <a:rPr lang="en-GB" b="1" dirty="0"/>
              <a:t>Goals</a:t>
            </a:r>
          </a:p>
          <a:p>
            <a:pPr marL="179645" indent="-179645">
              <a:buFont typeface="Arial" panose="020B0604020202020204" pitchFamily="34" charset="0"/>
              <a:buChar char="•"/>
            </a:pPr>
            <a:r>
              <a:rPr lang="en-GB" dirty="0"/>
              <a:t>RDM Policy compliance</a:t>
            </a:r>
          </a:p>
          <a:p>
            <a:pPr marL="179645" indent="-179645">
              <a:buFont typeface="Arial" panose="020B0604020202020204" pitchFamily="34" charset="0"/>
              <a:buChar char="•"/>
            </a:pPr>
            <a:r>
              <a:rPr lang="en-GB" dirty="0"/>
              <a:t>Increased sector efficiencies: procurement, data re-use, interoperability opportunities</a:t>
            </a:r>
          </a:p>
          <a:p>
            <a:pPr marL="179645" indent="-179645">
              <a:buFont typeface="Arial" panose="020B0604020202020204" pitchFamily="34" charset="0"/>
              <a:buChar char="•"/>
            </a:pPr>
            <a:r>
              <a:rPr lang="en-GB" dirty="0"/>
              <a:t>Improving the integrity of research </a:t>
            </a:r>
          </a:p>
          <a:p>
            <a:pPr marL="179645" indent="-179645">
              <a:buFont typeface="Arial" panose="020B0604020202020204" pitchFamily="34" charset="0"/>
              <a:buChar char="•"/>
            </a:pPr>
            <a:r>
              <a:rPr lang="en-GB" dirty="0"/>
              <a:t>Addressing Market Gaps:  Integrated RDM system, Preservation Gap, Usability</a:t>
            </a:r>
          </a:p>
          <a:p>
            <a:pPr marL="179645" indent="-179645">
              <a:buFont typeface="Arial" panose="020B0604020202020204" pitchFamily="34" charset="0"/>
              <a:buChar char="•"/>
            </a:pPr>
            <a:r>
              <a:rPr lang="en-GB" dirty="0"/>
              <a:t>Accelerating Research Data Management in institutions </a:t>
            </a:r>
          </a:p>
          <a:p>
            <a:pPr marL="179645" indent="-179645">
              <a:buFont typeface="Arial" panose="020B0604020202020204" pitchFamily="34" charset="0"/>
              <a:buChar char="•"/>
            </a:pPr>
            <a:r>
              <a:rPr lang="en-GB" dirty="0"/>
              <a:t>Supporting institutions meet Open Access/REF</a:t>
            </a:r>
          </a:p>
          <a:p>
            <a:pPr marL="269468" indent="-269468">
              <a:buFont typeface="Arial"/>
              <a:buChar char="•"/>
            </a:pPr>
            <a:endParaRPr lang="en-GB" dirty="0"/>
          </a:p>
          <a:p>
            <a:pPr defTabSz="958108">
              <a:defRPr/>
            </a:pPr>
            <a:endParaRPr lang="en-US" sz="1300" b="1" dirty="0"/>
          </a:p>
        </p:txBody>
      </p:sp>
      <p:sp>
        <p:nvSpPr>
          <p:cNvPr id="4" name="Slide Number Placeholder 3"/>
          <p:cNvSpPr>
            <a:spLocks noGrp="1"/>
          </p:cNvSpPr>
          <p:nvPr>
            <p:ph type="sldNum" sz="quarter" idx="10"/>
          </p:nvPr>
        </p:nvSpPr>
        <p:spPr/>
        <p:txBody>
          <a:bodyPr/>
          <a:lstStyle/>
          <a:p>
            <a:fld id="{4EFDA764-0642-4F60-9158-A96B57746612}" type="slidenum">
              <a:rPr lang="en-GB" smtClean="0"/>
              <a:pPr/>
              <a:t>37</a:t>
            </a:fld>
            <a:endParaRPr lang="en-GB"/>
          </a:p>
        </p:txBody>
      </p:sp>
    </p:spTree>
    <p:extLst>
      <p:ext uri="{BB962C8B-B14F-4D97-AF65-F5344CB8AC3E}">
        <p14:creationId xmlns:p14="http://schemas.microsoft.com/office/powerpoint/2010/main" val="198510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08025"/>
            <a:ext cx="6280150" cy="3532188"/>
          </a:xfrm>
        </p:spPr>
      </p:sp>
      <p:sp>
        <p:nvSpPr>
          <p:cNvPr id="3" name="Notes Placeholder 2"/>
          <p:cNvSpPr>
            <a:spLocks noGrp="1"/>
          </p:cNvSpPr>
          <p:nvPr>
            <p:ph type="body" idx="1"/>
          </p:nvPr>
        </p:nvSpPr>
        <p:spPr/>
        <p:txBody>
          <a:bodyPr/>
          <a:lstStyle/>
          <a:p>
            <a:pPr defTabSz="958108">
              <a:defRPr/>
            </a:pPr>
            <a:r>
              <a:rPr lang="en-US" sz="1300" b="1" dirty="0"/>
              <a:t>Preservation</a:t>
            </a:r>
            <a:r>
              <a:rPr lang="en-US" sz="1300" dirty="0"/>
              <a:t/>
            </a:r>
            <a:br>
              <a:rPr lang="en-US" sz="1300" dirty="0"/>
            </a:br>
            <a:r>
              <a:rPr lang="en-US" sz="1300" dirty="0"/>
              <a:t>This is the big GAP – many institutions are only now starting to address this need, in particular the question of what to keep (and what not to keep) and how log to keep things for.</a:t>
            </a:r>
          </a:p>
          <a:p>
            <a:pPr defTabSz="958108">
              <a:defRPr/>
            </a:pPr>
            <a:endParaRPr lang="en-US" sz="1300" dirty="0"/>
          </a:p>
          <a:p>
            <a:pPr defTabSz="958108">
              <a:defRPr/>
            </a:pPr>
            <a:r>
              <a:rPr lang="en-US" sz="1300" dirty="0"/>
              <a:t>While there are solutions like </a:t>
            </a:r>
            <a:r>
              <a:rPr lang="en-US" sz="1300" dirty="0" err="1"/>
              <a:t>Arkivum</a:t>
            </a:r>
            <a:r>
              <a:rPr lang="en-US" sz="1300" dirty="0"/>
              <a:t> there is a gap in terms of curating for preservation – tools that allow file format identification, metadata and the creation of archival information packages – data integrity and even emulation.</a:t>
            </a:r>
          </a:p>
          <a:p>
            <a:pPr defTabSz="958108">
              <a:defRPr/>
            </a:pPr>
            <a:endParaRPr lang="en-US" sz="1300" dirty="0"/>
          </a:p>
          <a:p>
            <a:pPr marL="0" indent="0" defTabSz="958108">
              <a:buFont typeface="Arial" panose="020B0604020202020204" pitchFamily="34" charset="0"/>
              <a:buNone/>
              <a:defRPr/>
            </a:pPr>
            <a:r>
              <a:rPr lang="en-US" sz="1300" dirty="0"/>
              <a:t>There is also a lack of:</a:t>
            </a:r>
          </a:p>
          <a:p>
            <a:pPr marL="285750" indent="-285750" defTabSz="958108">
              <a:buFont typeface="Arial" panose="020B0604020202020204" pitchFamily="34" charset="0"/>
              <a:buChar char="•"/>
              <a:defRPr/>
            </a:pPr>
            <a:r>
              <a:rPr lang="en-US" sz="1300" dirty="0"/>
              <a:t>true integration from data creation through to long term preservation</a:t>
            </a:r>
          </a:p>
          <a:p>
            <a:pPr marL="285750" indent="-285750" defTabSz="958108">
              <a:buFont typeface="Arial" panose="020B0604020202020204" pitchFamily="34" charset="0"/>
              <a:buChar char="•"/>
              <a:defRPr/>
            </a:pPr>
            <a:r>
              <a:rPr lang="en-US" sz="1300" dirty="0"/>
              <a:t>interoperability across systems</a:t>
            </a:r>
          </a:p>
          <a:p>
            <a:pPr marL="285750" indent="-285750" defTabSz="958108">
              <a:buFont typeface="Arial" panose="020B0604020202020204" pitchFamily="34" charset="0"/>
              <a:buChar char="•"/>
              <a:defRPr/>
            </a:pPr>
            <a:r>
              <a:rPr lang="en-US" sz="1300" dirty="0"/>
              <a:t>consistent UX across systems</a:t>
            </a:r>
          </a:p>
        </p:txBody>
      </p:sp>
      <p:sp>
        <p:nvSpPr>
          <p:cNvPr id="4" name="Slide Number Placeholder 3"/>
          <p:cNvSpPr>
            <a:spLocks noGrp="1"/>
          </p:cNvSpPr>
          <p:nvPr>
            <p:ph type="sldNum" sz="quarter" idx="10"/>
          </p:nvPr>
        </p:nvSpPr>
        <p:spPr/>
        <p:txBody>
          <a:bodyPr/>
          <a:lstStyle/>
          <a:p>
            <a:fld id="{4EFDA764-0642-4F60-9158-A96B57746612}" type="slidenum">
              <a:rPr lang="en-GB" smtClean="0"/>
              <a:pPr/>
              <a:t>38</a:t>
            </a:fld>
            <a:endParaRPr lang="en-GB"/>
          </a:p>
        </p:txBody>
      </p:sp>
    </p:spTree>
    <p:extLst>
      <p:ext uri="{BB962C8B-B14F-4D97-AF65-F5344CB8AC3E}">
        <p14:creationId xmlns:p14="http://schemas.microsoft.com/office/powerpoint/2010/main" val="27329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DA764-0642-4F60-9158-A96B57746612}" type="slidenum">
              <a:rPr lang="en-GB" smtClean="0">
                <a:solidFill>
                  <a:prstClr val="black"/>
                </a:solidFill>
                <a:latin typeface="Calibri"/>
              </a:rPr>
              <a:pPr/>
              <a:t>39</a:t>
            </a:fld>
            <a:endParaRPr lang="en-GB">
              <a:solidFill>
                <a:prstClr val="black"/>
              </a:solidFill>
              <a:latin typeface="Calibri"/>
            </a:endParaRPr>
          </a:p>
        </p:txBody>
      </p:sp>
    </p:spTree>
    <p:extLst>
      <p:ext uri="{BB962C8B-B14F-4D97-AF65-F5344CB8AC3E}">
        <p14:creationId xmlns:p14="http://schemas.microsoft.com/office/powerpoint/2010/main" val="320295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766763"/>
            <a:ext cx="6826250" cy="3840162"/>
          </a:xfrm>
        </p:spPr>
      </p:sp>
      <p:sp>
        <p:nvSpPr>
          <p:cNvPr id="3" name="Notes Placeholder 2"/>
          <p:cNvSpPr>
            <a:spLocks noGrp="1"/>
          </p:cNvSpPr>
          <p:nvPr>
            <p:ph type="body" idx="1"/>
          </p:nvPr>
        </p:nvSpPr>
        <p:spPr/>
        <p:txBody>
          <a:bodyPr/>
          <a:lstStyle/>
          <a:p>
            <a:r>
              <a:rPr lang="en-US" b="1" dirty="0"/>
              <a:t>Scope</a:t>
            </a:r>
          </a:p>
          <a:p>
            <a:r>
              <a:rPr lang="en-US" dirty="0"/>
              <a:t>The</a:t>
            </a:r>
            <a:r>
              <a:rPr lang="en-US" baseline="0" dirty="0"/>
              <a:t> s</a:t>
            </a:r>
            <a:r>
              <a:rPr lang="en-US" dirty="0"/>
              <a:t>cope for the pilot is that of an i</a:t>
            </a:r>
            <a:r>
              <a:rPr lang="en-US" baseline="0" dirty="0"/>
              <a:t>nstitutional data repository taking deposits of data from the point of publication, to the preservation, access and storage of data with interoperability to systems outside. </a:t>
            </a:r>
          </a:p>
          <a:p>
            <a:r>
              <a:rPr lang="en-US" baseline="0" dirty="0"/>
              <a:t>Jisc has services and agreements in other related areas (e.g. Active data storage, Supporting DMP’s, Identifiers through ORCID, Discovery through the UK </a:t>
            </a:r>
            <a:r>
              <a:rPr lang="en-GB" baseline="0" dirty="0"/>
              <a:t>research data discovery service, usage statistics</a:t>
            </a:r>
            <a:r>
              <a:rPr lang="en-US" baseline="0" dirty="0"/>
              <a:t>, and national data services) connections to which will be integrated into the pilot system.</a:t>
            </a:r>
          </a:p>
          <a:p>
            <a:endParaRPr lang="en-US" baseline="0" dirty="0"/>
          </a:p>
          <a:p>
            <a:r>
              <a:rPr lang="en-US" baseline="0" dirty="0"/>
              <a:t>Through the </a:t>
            </a:r>
            <a:r>
              <a:rPr lang="en-GB" baseline="0" dirty="0"/>
              <a:t>pilot we also hope to test and develop integrations and joins with Jisc shared data centres and Jisc open access services where feasible and applicable.</a:t>
            </a:r>
            <a:endParaRPr lang="en-US" dirty="0"/>
          </a:p>
        </p:txBody>
      </p:sp>
      <p:sp>
        <p:nvSpPr>
          <p:cNvPr id="4" name="Slide Number Placeholder 3"/>
          <p:cNvSpPr>
            <a:spLocks noGrp="1"/>
          </p:cNvSpPr>
          <p:nvPr>
            <p:ph type="sldNum" sz="quarter" idx="10"/>
          </p:nvPr>
        </p:nvSpPr>
        <p:spPr/>
        <p:txBody>
          <a:bodyPr/>
          <a:lstStyle/>
          <a:p>
            <a:fld id="{4EFDA764-0642-4F60-9158-A96B57746612}" type="slidenum">
              <a:rPr lang="en-GB" smtClean="0">
                <a:solidFill>
                  <a:prstClr val="black"/>
                </a:solidFill>
                <a:latin typeface="Calibri"/>
              </a:rPr>
              <a:pPr/>
              <a:t>40</a:t>
            </a:fld>
            <a:endParaRPr lang="en-GB">
              <a:solidFill>
                <a:prstClr val="black"/>
              </a:solidFill>
              <a:latin typeface="Calibri"/>
            </a:endParaRPr>
          </a:p>
        </p:txBody>
      </p:sp>
    </p:spTree>
    <p:extLst>
      <p:ext uri="{BB962C8B-B14F-4D97-AF65-F5344CB8AC3E}">
        <p14:creationId xmlns:p14="http://schemas.microsoft.com/office/powerpoint/2010/main" val="2624487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2C3841"/>
              </a:solidFill>
            </a:endParaRPr>
          </a:p>
        </p:txBody>
      </p:sp>
      <p:sp>
        <p:nvSpPr>
          <p:cNvPr id="4" name="Slide Number Placeholder 3"/>
          <p:cNvSpPr>
            <a:spLocks noGrp="1"/>
          </p:cNvSpPr>
          <p:nvPr>
            <p:ph type="sldNum" sz="quarter" idx="10"/>
          </p:nvPr>
        </p:nvSpPr>
        <p:spPr>
          <a:xfrm>
            <a:off x="3851343" y="9380332"/>
            <a:ext cx="2946347" cy="493792"/>
          </a:xfrm>
          <a:prstGeom prst="rect">
            <a:avLst/>
          </a:prstGeom>
        </p:spPr>
        <p:txBody>
          <a:bodyPr/>
          <a:lstStyle/>
          <a:p>
            <a:fld id="{6B37C837-5377-6648-AD34-4D4FC0F568FB}"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3112604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Interoperability</a:t>
            </a:r>
          </a:p>
          <a:p>
            <a:endParaRPr lang="en-US" dirty="0"/>
          </a:p>
          <a:p>
            <a:r>
              <a:rPr lang="en-US" dirty="0"/>
              <a:t>Interoperability with systems can</a:t>
            </a:r>
            <a:r>
              <a:rPr lang="en-US" baseline="0" dirty="0"/>
              <a:t> provide opportunities for efficiencies and ease of use for researchers.  In many ways the integration with other existing systems is the key USP for many potential stakeholders.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rgbClr val="2C3841"/>
                </a:solidFill>
                <a:latin typeface="Corbel"/>
                <a:ea typeface="+mn-ea"/>
                <a:cs typeface="Corbel"/>
              </a:rPr>
              <a:t>The diagram above shows the 3 key underpinning platforms - repository, preservation and reporting -  and the key connections to other systems and services. </a:t>
            </a:r>
          </a:p>
          <a:p>
            <a:endParaRPr lang="en-US" baseline="0"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41</a:t>
            </a:fld>
            <a:endParaRPr lang="en-GB" dirty="0"/>
          </a:p>
        </p:txBody>
      </p:sp>
    </p:spTree>
    <p:extLst>
      <p:ext uri="{BB962C8B-B14F-4D97-AF65-F5344CB8AC3E}">
        <p14:creationId xmlns:p14="http://schemas.microsoft.com/office/powerpoint/2010/main" val="425058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766763"/>
            <a:ext cx="6826250" cy="38401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42</a:t>
            </a:fld>
            <a:endParaRPr lang="en-GB" dirty="0"/>
          </a:p>
        </p:txBody>
      </p:sp>
    </p:spTree>
    <p:extLst>
      <p:ext uri="{BB962C8B-B14F-4D97-AF65-F5344CB8AC3E}">
        <p14:creationId xmlns:p14="http://schemas.microsoft.com/office/powerpoint/2010/main" val="2453170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766763"/>
            <a:ext cx="6826250" cy="3840162"/>
          </a:xfrm>
        </p:spPr>
      </p:sp>
      <p:sp>
        <p:nvSpPr>
          <p:cNvPr id="3" name="Notes Placeholder 2"/>
          <p:cNvSpPr>
            <a:spLocks noGrp="1"/>
          </p:cNvSpPr>
          <p:nvPr>
            <p:ph type="body" idx="1"/>
          </p:nvPr>
        </p:nvSpPr>
        <p:spPr/>
        <p:txBody>
          <a:bodyPr/>
          <a:lstStyle/>
          <a:p>
            <a:pPr defTabSz="958108">
              <a:defRPr/>
            </a:pPr>
            <a:r>
              <a:rPr lang="en-US" sz="1300" b="1" dirty="0"/>
              <a:t>Status</a:t>
            </a:r>
          </a:p>
          <a:p>
            <a:pPr marL="179645" indent="-179645" defTabSz="958108">
              <a:buFont typeface="Arial" panose="020B0604020202020204" pitchFamily="34" charset="0"/>
              <a:buChar char="•"/>
              <a:defRPr/>
            </a:pPr>
            <a:r>
              <a:rPr lang="en-US" sz="1300" dirty="0"/>
              <a:t>The pilots have been identified and appointed</a:t>
            </a:r>
          </a:p>
          <a:p>
            <a:pPr marL="179645" indent="-179645" defTabSz="958108">
              <a:buFont typeface="Arial" panose="020B0604020202020204" pitchFamily="34" charset="0"/>
              <a:buChar char="•"/>
              <a:defRPr/>
            </a:pPr>
            <a:r>
              <a:rPr lang="en-US" sz="1300" dirty="0"/>
              <a:t>The Initial requirements gathering is complete</a:t>
            </a:r>
          </a:p>
          <a:p>
            <a:pPr marL="179645" indent="-179645" defTabSz="958108">
              <a:buFont typeface="Arial" panose="020B0604020202020204" pitchFamily="34" charset="0"/>
              <a:buChar char="•"/>
              <a:defRPr/>
            </a:pPr>
            <a:r>
              <a:rPr lang="en-US" sz="1300" dirty="0"/>
              <a:t>Data Asset Frameworks (DAFs) have been completed/updated and </a:t>
            </a:r>
            <a:r>
              <a:rPr lang="en-US" sz="1300" dirty="0" err="1"/>
              <a:t>analysed</a:t>
            </a:r>
            <a:endParaRPr lang="en-US" sz="1300" dirty="0"/>
          </a:p>
          <a:p>
            <a:pPr marL="179645" indent="-179645" defTabSz="958108">
              <a:buFont typeface="Arial" panose="020B0604020202020204" pitchFamily="34" charset="0"/>
              <a:buChar char="•"/>
              <a:defRPr/>
            </a:pPr>
            <a:r>
              <a:rPr lang="en-US" sz="1300" dirty="0"/>
              <a:t>The Metadata approach has been identified and a draft data model developed - https://github.com/jiscresearch/sharedService</a:t>
            </a:r>
          </a:p>
          <a:p>
            <a:pPr marL="179645" indent="-179645" defTabSz="958108">
              <a:buFont typeface="Arial" panose="020B0604020202020204" pitchFamily="34" charset="0"/>
              <a:buChar char="•"/>
              <a:defRPr/>
            </a:pPr>
            <a:r>
              <a:rPr lang="en-US" sz="1300" dirty="0"/>
              <a:t>Baseline costing is underway</a:t>
            </a:r>
          </a:p>
          <a:p>
            <a:pPr marL="179645" indent="-179645" defTabSz="958108">
              <a:buFont typeface="Arial" panose="020B0604020202020204" pitchFamily="34" charset="0"/>
              <a:buChar char="•"/>
              <a:defRPr/>
            </a:pPr>
            <a:r>
              <a:rPr lang="en-US" sz="1300" dirty="0"/>
              <a:t>Suppliers appointed</a:t>
            </a:r>
          </a:p>
          <a:p>
            <a:pPr marL="179645" indent="-179645" defTabSz="958108">
              <a:buFont typeface="Arial" panose="020B0604020202020204" pitchFamily="34" charset="0"/>
              <a:buChar char="•"/>
              <a:defRPr/>
            </a:pPr>
            <a:r>
              <a:rPr lang="en-US" sz="1300" dirty="0"/>
              <a:t>The initial Technical Architecture and Delivery Proposals report has been published - </a:t>
            </a:r>
            <a:r>
              <a:rPr lang="en-GB" sz="1300" dirty="0"/>
              <a:t>https://goo.gl/tZISrz</a:t>
            </a:r>
            <a:endParaRPr lang="en-US" sz="1300" dirty="0"/>
          </a:p>
          <a:p>
            <a:pPr marL="658699" lvl="1" indent="-179645">
              <a:buFont typeface="Courier New" panose="02070309020205020404" pitchFamily="49" charset="0"/>
              <a:buChar char="o"/>
            </a:pPr>
            <a:r>
              <a:rPr lang="en-US" dirty="0"/>
              <a:t>Feeds into the tech requirements of the Platform Statement of Requirements</a:t>
            </a:r>
          </a:p>
          <a:p>
            <a:pPr marL="658699" lvl="1" indent="-179645">
              <a:buFont typeface="Courier New" panose="02070309020205020404" pitchFamily="49" charset="0"/>
              <a:buChar char="o"/>
            </a:pPr>
            <a:r>
              <a:rPr lang="en-US" dirty="0"/>
              <a:t>Feeds into the specifying of integrations between platforms (both those on the Jisc framework and those that are not) that need to be developed</a:t>
            </a:r>
          </a:p>
          <a:p>
            <a:pPr marL="658699" lvl="1" indent="-179645">
              <a:buFont typeface="Courier New" panose="02070309020205020404" pitchFamily="49" charset="0"/>
              <a:buChar char="o"/>
            </a:pPr>
            <a:r>
              <a:rPr lang="en-US" dirty="0"/>
              <a:t>Will result in detailed tech architecture.</a:t>
            </a:r>
            <a:endParaRPr lang="en-US" sz="1300" dirty="0"/>
          </a:p>
          <a:p>
            <a:pPr marL="179645" indent="-179645" defTabSz="958108">
              <a:buFont typeface="Arial" panose="020B0604020202020204" pitchFamily="34" charset="0"/>
              <a:buChar char="•"/>
              <a:defRPr/>
            </a:pPr>
            <a:r>
              <a:rPr lang="en-US" sz="1300" dirty="0"/>
              <a:t>‘University of Jisc’ commissioned</a:t>
            </a:r>
          </a:p>
          <a:p>
            <a:pPr marL="179645" indent="-179645" defTabSz="958108">
              <a:buFont typeface="Arial" panose="020B0604020202020204" pitchFamily="34" charset="0"/>
              <a:buChar char="•"/>
              <a:defRPr/>
            </a:pPr>
            <a:r>
              <a:rPr lang="en-GB" sz="1200" kern="1200" dirty="0">
                <a:solidFill>
                  <a:srgbClr val="2C3841"/>
                </a:solidFill>
                <a:latin typeface="Corbel"/>
                <a:ea typeface="+mn-ea"/>
                <a:cs typeface="Corbel"/>
              </a:rPr>
              <a:t>Detailed requirements with all of the pilots undertaken and the MVP for the service alpha almost finalised </a:t>
            </a:r>
            <a:endParaRPr lang="en-US" sz="1300" dirty="0"/>
          </a:p>
          <a:p>
            <a:pPr defTabSz="958108">
              <a:defRPr/>
            </a:pPr>
            <a:endParaRPr lang="en-US" sz="1300" dirty="0"/>
          </a:p>
          <a:p>
            <a:pPr defTabSz="958108">
              <a:defRPr/>
            </a:pPr>
            <a:endParaRPr lang="en-US" sz="1300" dirty="0"/>
          </a:p>
          <a:p>
            <a:pPr defTabSz="958108">
              <a:defRPr/>
            </a:pPr>
            <a:endParaRPr lang="en-US" sz="1300" b="1" dirty="0"/>
          </a:p>
        </p:txBody>
      </p:sp>
      <p:sp>
        <p:nvSpPr>
          <p:cNvPr id="4" name="Slide Number Placeholder 3"/>
          <p:cNvSpPr>
            <a:spLocks noGrp="1"/>
          </p:cNvSpPr>
          <p:nvPr>
            <p:ph type="sldNum" sz="quarter" idx="10"/>
          </p:nvPr>
        </p:nvSpPr>
        <p:spPr/>
        <p:txBody>
          <a:bodyPr/>
          <a:lstStyle/>
          <a:p>
            <a:fld id="{4EFDA764-0642-4F60-9158-A96B57746612}" type="slidenum">
              <a:rPr lang="en-GB" smtClean="0"/>
              <a:pPr/>
              <a:t>43</a:t>
            </a:fld>
            <a:endParaRPr lang="en-GB"/>
          </a:p>
        </p:txBody>
      </p:sp>
    </p:spTree>
    <p:extLst>
      <p:ext uri="{BB962C8B-B14F-4D97-AF65-F5344CB8AC3E}">
        <p14:creationId xmlns:p14="http://schemas.microsoft.com/office/powerpoint/2010/main" val="3436973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766763"/>
            <a:ext cx="6826250" cy="3840162"/>
          </a:xfrm>
        </p:spPr>
      </p:sp>
      <p:sp>
        <p:nvSpPr>
          <p:cNvPr id="3" name="Notes Placeholder 2"/>
          <p:cNvSpPr>
            <a:spLocks noGrp="1"/>
          </p:cNvSpPr>
          <p:nvPr>
            <p:ph type="body" idx="1"/>
          </p:nvPr>
        </p:nvSpPr>
        <p:spPr/>
        <p:txBody>
          <a:bodyPr/>
          <a:lstStyle/>
          <a:p>
            <a:pPr rtl="0" eaLnBrk="1" fontAlgn="b" latinLnBrk="0" hangingPunct="1"/>
            <a:r>
              <a:rPr lang="en-US" sz="1300" b="1" dirty="0"/>
              <a:t>Pilots</a:t>
            </a:r>
          </a:p>
          <a:p>
            <a:pPr rtl="0" eaLnBrk="1" fontAlgn="b" latinLnBrk="0" hangingPunct="1"/>
            <a:r>
              <a:rPr lang="en-US" sz="1300" dirty="0"/>
              <a:t>The Pilots have been selected to cover a range of use cases – from green field,</a:t>
            </a:r>
            <a:r>
              <a:rPr lang="en-US" sz="1300" baseline="0" dirty="0"/>
              <a:t> </a:t>
            </a:r>
            <a:r>
              <a:rPr lang="en-US" sz="1300" dirty="0"/>
              <a:t>to mature provision requiring only single components – and a range of sizes – from small and specialist, through research intensive,</a:t>
            </a:r>
            <a:r>
              <a:rPr lang="en-US" sz="1300" baseline="0" dirty="0"/>
              <a:t> </a:t>
            </a:r>
            <a:r>
              <a:rPr lang="en-US" sz="1300" dirty="0"/>
              <a:t>to large colligate institutions.</a:t>
            </a:r>
          </a:p>
          <a:p>
            <a:pPr rtl="0" eaLnBrk="1" fontAlgn="b" latinLnBrk="0" hangingPunct="1"/>
            <a:endParaRPr lang="en-US" sz="1300" dirty="0"/>
          </a:p>
          <a:p>
            <a:pPr rtl="0" eaLnBrk="1" fontAlgn="b" latinLnBrk="0" hangingPunct="1"/>
            <a:r>
              <a:rPr lang="en-US" sz="1300" dirty="0"/>
              <a:t>Cardiff University</a:t>
            </a:r>
            <a:endParaRPr lang="en-GB" sz="1300" dirty="0"/>
          </a:p>
          <a:p>
            <a:pPr rtl="0" eaLnBrk="1" fontAlgn="b" latinLnBrk="0" hangingPunct="1"/>
            <a:r>
              <a:rPr lang="en-US" sz="1300" dirty="0"/>
              <a:t>CREST - Consortium for Research Excellence, Support and Training (Harper Adams, St Mary’s -</a:t>
            </a:r>
            <a:r>
              <a:rPr lang="en-US" sz="1300" dirty="0" err="1"/>
              <a:t>Twickenham</a:t>
            </a:r>
            <a:r>
              <a:rPr lang="en-US" sz="1300" dirty="0"/>
              <a:t>, UCA &amp; Winchester)</a:t>
            </a:r>
            <a:endParaRPr lang="en-GB" sz="1300" dirty="0"/>
          </a:p>
          <a:p>
            <a:pPr rtl="0" eaLnBrk="1" fontAlgn="b" latinLnBrk="0" hangingPunct="1"/>
            <a:r>
              <a:rPr lang="en-US" sz="1300" dirty="0"/>
              <a:t>Imperial College of Science, Technology and Medicine</a:t>
            </a:r>
            <a:endParaRPr lang="en-GB" sz="1300" dirty="0"/>
          </a:p>
          <a:p>
            <a:pPr rtl="0" eaLnBrk="1" fontAlgn="b" latinLnBrk="0" hangingPunct="1"/>
            <a:r>
              <a:rPr lang="en-US" sz="1300" dirty="0"/>
              <a:t>Middlesex University</a:t>
            </a:r>
            <a:endParaRPr lang="en-GB" sz="1300" dirty="0"/>
          </a:p>
          <a:p>
            <a:pPr rtl="0" eaLnBrk="1" fontAlgn="b" latinLnBrk="0" hangingPunct="1"/>
            <a:r>
              <a:rPr lang="en-US" sz="1300" dirty="0"/>
              <a:t>Plymouth University</a:t>
            </a:r>
            <a:endParaRPr lang="en-GB" sz="1300" dirty="0"/>
          </a:p>
          <a:p>
            <a:pPr rtl="0" eaLnBrk="1" fontAlgn="b" latinLnBrk="0" hangingPunct="1"/>
            <a:r>
              <a:rPr lang="en-US" sz="1300" dirty="0"/>
              <a:t>Royal College of Music</a:t>
            </a:r>
            <a:endParaRPr lang="en-GB" sz="1300" dirty="0"/>
          </a:p>
          <a:p>
            <a:pPr rtl="0" eaLnBrk="1" fontAlgn="b" latinLnBrk="0" hangingPunct="1"/>
            <a:r>
              <a:rPr lang="en-US" sz="1300" dirty="0"/>
              <a:t>St George's Hospital Medical School</a:t>
            </a:r>
            <a:endParaRPr lang="en-GB" sz="1300" dirty="0"/>
          </a:p>
          <a:p>
            <a:pPr rtl="0" eaLnBrk="1" fontAlgn="b" latinLnBrk="0" hangingPunct="1"/>
            <a:r>
              <a:rPr lang="en-US" sz="1300" dirty="0"/>
              <a:t>University of Cambridge</a:t>
            </a:r>
            <a:endParaRPr lang="en-GB" sz="1300" dirty="0"/>
          </a:p>
          <a:p>
            <a:pPr rtl="0" eaLnBrk="1" fontAlgn="b" latinLnBrk="0" hangingPunct="1"/>
            <a:r>
              <a:rPr lang="en-US" sz="1300" dirty="0"/>
              <a:t>University of Lancaster</a:t>
            </a:r>
            <a:endParaRPr lang="en-GB" sz="1300" dirty="0"/>
          </a:p>
          <a:p>
            <a:pPr rtl="0" eaLnBrk="1" fontAlgn="b" latinLnBrk="0" hangingPunct="1"/>
            <a:r>
              <a:rPr lang="en-US" sz="1300" dirty="0"/>
              <a:t>University of Lincoln</a:t>
            </a:r>
            <a:endParaRPr lang="en-GB" sz="1300" dirty="0"/>
          </a:p>
          <a:p>
            <a:pPr rtl="0" eaLnBrk="1" fontAlgn="b" latinLnBrk="0" hangingPunct="1"/>
            <a:r>
              <a:rPr lang="en-US" sz="1300" dirty="0"/>
              <a:t>University of St Andrews</a:t>
            </a:r>
            <a:endParaRPr lang="en-GB" sz="1300" dirty="0"/>
          </a:p>
          <a:p>
            <a:pPr rtl="0" eaLnBrk="1" fontAlgn="b" latinLnBrk="0" hangingPunct="1"/>
            <a:r>
              <a:rPr lang="en-US" sz="1300" dirty="0"/>
              <a:t>University of Surrey</a:t>
            </a:r>
            <a:endParaRPr lang="en-GB" sz="1300" dirty="0"/>
          </a:p>
          <a:p>
            <a:pPr rtl="0" eaLnBrk="1" fontAlgn="b" latinLnBrk="0" hangingPunct="1"/>
            <a:r>
              <a:rPr lang="en-US" sz="1300" dirty="0"/>
              <a:t>University of York</a:t>
            </a:r>
            <a:endParaRPr lang="en-GB" sz="1300" dirty="0"/>
          </a:p>
          <a:p>
            <a:pPr defTabSz="958108">
              <a:defRPr/>
            </a:pPr>
            <a:endParaRPr lang="en-US" sz="1300" b="1" dirty="0"/>
          </a:p>
          <a:p>
            <a:pPr defTabSz="958108">
              <a:defRPr/>
            </a:pPr>
            <a:r>
              <a:rPr lang="en-US" sz="1300" b="1" dirty="0"/>
              <a:t>Pilot Minimum Viable Product needs </a:t>
            </a:r>
            <a:r>
              <a:rPr lang="en-US" sz="1300" dirty="0"/>
              <a:t>(based upon information gathered during visits to the pilot institutions which are currently being firmed up with the technical architect and</a:t>
            </a:r>
            <a:r>
              <a:rPr lang="en-US" sz="1300" baseline="0" dirty="0"/>
              <a:t> HEI pilots</a:t>
            </a:r>
            <a:r>
              <a:rPr lang="en-US" sz="1300" dirty="0"/>
              <a:t>)</a:t>
            </a:r>
          </a:p>
          <a:p>
            <a:pPr defTabSz="958108">
              <a:defRPr/>
            </a:pPr>
            <a:endParaRPr lang="en-US" sz="1300" dirty="0"/>
          </a:p>
          <a:p>
            <a:pPr defTabSz="958108">
              <a:defRPr/>
            </a:pPr>
            <a:r>
              <a:rPr lang="en-GB" sz="1200" kern="1200" dirty="0">
                <a:solidFill>
                  <a:srgbClr val="2C3841"/>
                </a:solidFill>
                <a:latin typeface="Corbel"/>
                <a:ea typeface="+mn-ea"/>
                <a:cs typeface="Corbel"/>
              </a:rPr>
              <a:t>Early initial views of what the MVP should cover included: </a:t>
            </a:r>
            <a:endParaRPr lang="en-US" sz="1300" dirty="0"/>
          </a:p>
          <a:p>
            <a:r>
              <a:rPr lang="en-GB" dirty="0"/>
              <a:t>“Easy to use and cost effective archiving, ingest, preservation, repository, reporting and discovery supported that can handle sensitive data”</a:t>
            </a:r>
          </a:p>
          <a:p>
            <a:r>
              <a:rPr lang="en-GB" dirty="0"/>
              <a:t>“Robust data storage that has growth ability for active and archive data”</a:t>
            </a:r>
          </a:p>
          <a:p>
            <a:r>
              <a:rPr lang="en-GB" dirty="0"/>
              <a:t>“Standard metadata profile - international for interoperability”</a:t>
            </a:r>
          </a:p>
          <a:p>
            <a:r>
              <a:rPr lang="en-GB" dirty="0"/>
              <a:t>“Integration with all main CRIS systems and PURE”</a:t>
            </a:r>
          </a:p>
          <a:p>
            <a:r>
              <a:rPr lang="en-GB" dirty="0"/>
              <a:t>“Meets REF and funder deposit requirements (supports deposit of REF data output types)”</a:t>
            </a:r>
          </a:p>
          <a:p>
            <a:r>
              <a:rPr lang="en-GB" dirty="0"/>
              <a:t>……EVERYTHING</a:t>
            </a:r>
          </a:p>
          <a:p>
            <a:endParaRPr lang="en-GB" dirty="0"/>
          </a:p>
          <a:p>
            <a:r>
              <a:rPr lang="en-GB" sz="1200" kern="1200" dirty="0">
                <a:solidFill>
                  <a:srgbClr val="2C3841"/>
                </a:solidFill>
                <a:latin typeface="Corbel"/>
                <a:ea typeface="+mn-ea"/>
                <a:cs typeface="Corbel"/>
              </a:rPr>
              <a:t>As mentioned</a:t>
            </a:r>
            <a:r>
              <a:rPr lang="en-GB" sz="1200" kern="1200" baseline="0" dirty="0">
                <a:solidFill>
                  <a:srgbClr val="2C3841"/>
                </a:solidFill>
                <a:latin typeface="Corbel"/>
                <a:ea typeface="+mn-ea"/>
                <a:cs typeface="Corbel"/>
              </a:rPr>
              <a:t> a</a:t>
            </a:r>
            <a:r>
              <a:rPr lang="en-GB" sz="1200" kern="1200" dirty="0">
                <a:solidFill>
                  <a:srgbClr val="2C3841"/>
                </a:solidFill>
                <a:latin typeface="Corbel"/>
                <a:ea typeface="+mn-ea"/>
                <a:cs typeface="Corbel"/>
              </a:rPr>
              <a:t>bove this is now being refined and is almost finalised.</a:t>
            </a:r>
            <a:endParaRPr lang="en-GB" dirty="0"/>
          </a:p>
          <a:p>
            <a:pPr defTabSz="958108">
              <a:defRPr/>
            </a:pPr>
            <a:endParaRPr lang="en-US" sz="1300" b="1" dirty="0"/>
          </a:p>
        </p:txBody>
      </p:sp>
      <p:sp>
        <p:nvSpPr>
          <p:cNvPr id="4" name="Slide Number Placeholder 3"/>
          <p:cNvSpPr>
            <a:spLocks noGrp="1"/>
          </p:cNvSpPr>
          <p:nvPr>
            <p:ph type="sldNum" sz="quarter" idx="10"/>
          </p:nvPr>
        </p:nvSpPr>
        <p:spPr/>
        <p:txBody>
          <a:bodyPr/>
          <a:lstStyle/>
          <a:p>
            <a:fld id="{4EFDA764-0642-4F60-9158-A96B57746612}" type="slidenum">
              <a:rPr lang="en-GB" smtClean="0"/>
              <a:pPr/>
              <a:t>44</a:t>
            </a:fld>
            <a:endParaRPr lang="en-GB"/>
          </a:p>
        </p:txBody>
      </p:sp>
    </p:spTree>
    <p:extLst>
      <p:ext uri="{BB962C8B-B14F-4D97-AF65-F5344CB8AC3E}">
        <p14:creationId xmlns:p14="http://schemas.microsoft.com/office/powerpoint/2010/main" val="3086170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766763"/>
            <a:ext cx="6826250" cy="3840162"/>
          </a:xfrm>
        </p:spPr>
      </p:sp>
      <p:sp>
        <p:nvSpPr>
          <p:cNvPr id="3" name="Notes Placeholder 2"/>
          <p:cNvSpPr>
            <a:spLocks noGrp="1"/>
          </p:cNvSpPr>
          <p:nvPr>
            <p:ph type="body" idx="1"/>
          </p:nvPr>
        </p:nvSpPr>
        <p:spPr/>
        <p:txBody>
          <a:bodyPr/>
          <a:lstStyle/>
          <a:p>
            <a:r>
              <a:rPr lang="en-GB" sz="1700" b="1" u="sng" dirty="0"/>
              <a:t>Lots</a:t>
            </a:r>
          </a:p>
          <a:p>
            <a:r>
              <a:rPr lang="en-GB" b="0" u="none" dirty="0"/>
              <a:t>(figures in brackets show the number of suppliers in that lot)</a:t>
            </a:r>
          </a:p>
          <a:p>
            <a:endParaRPr lang="en-GB" b="1" u="none" dirty="0"/>
          </a:p>
          <a:p>
            <a:r>
              <a:rPr lang="en-GB" b="0" u="sng" dirty="0"/>
              <a:t>Lot 1 - Research Data Repositories  (4)</a:t>
            </a:r>
          </a:p>
          <a:p>
            <a:r>
              <a:rPr lang="en-GB" dirty="0"/>
              <a:t>Lot 2- Repository Interfaces (6)</a:t>
            </a:r>
          </a:p>
          <a:p>
            <a:r>
              <a:rPr lang="en-GB" dirty="0"/>
              <a:t>Lot 3 - Research Data Exchange Interface (3)</a:t>
            </a:r>
          </a:p>
          <a:p>
            <a:r>
              <a:rPr lang="en-GB" dirty="0"/>
              <a:t>Lot 4 - Research Information and Administration Systems Integrations (1) </a:t>
            </a:r>
          </a:p>
          <a:p>
            <a:pPr>
              <a:lnSpc>
                <a:spcPct val="110000"/>
              </a:lnSpc>
            </a:pPr>
            <a:r>
              <a:rPr lang="en-GB" b="0" u="sng" dirty="0"/>
              <a:t>Lot 5 -Research Data Preservation Platforms (2)</a:t>
            </a:r>
          </a:p>
          <a:p>
            <a:r>
              <a:rPr lang="en-GB" dirty="0"/>
              <a:t>Lot 6 - Research Data Preservation tools development (2)</a:t>
            </a:r>
          </a:p>
          <a:p>
            <a:pPr>
              <a:lnSpc>
                <a:spcPct val="120000"/>
              </a:lnSpc>
            </a:pPr>
            <a:r>
              <a:rPr lang="en-GB" b="0" u="sng" dirty="0"/>
              <a:t>Lot 7 - Research Data Reporting (2)</a:t>
            </a:r>
          </a:p>
          <a:p>
            <a:r>
              <a:rPr lang="en-GB" dirty="0"/>
              <a:t>Lot 8 - User Experience enhancements (4)</a:t>
            </a:r>
          </a:p>
          <a:p>
            <a:pPr defTabSz="958108">
              <a:defRPr/>
            </a:pPr>
            <a:endParaRPr lang="en-US" sz="1300" u="sng" dirty="0"/>
          </a:p>
          <a:p>
            <a:pPr defTabSz="958108">
              <a:defRPr/>
            </a:pPr>
            <a:r>
              <a:rPr lang="en-US" sz="1300" u="sng" dirty="0"/>
              <a:t>Underlined</a:t>
            </a:r>
            <a:r>
              <a:rPr lang="en-US" sz="1300" dirty="0"/>
              <a:t> are the platform lots, which are existing products that can be installed straight after contracting, the other lots are development lots to provide interoperability, usability and suitability for RDM</a:t>
            </a:r>
          </a:p>
          <a:p>
            <a:pPr defTabSz="958108">
              <a:defRPr/>
            </a:pPr>
            <a:endParaRPr lang="en-US" sz="1300" b="1" dirty="0"/>
          </a:p>
          <a:p>
            <a:pPr defTabSz="958108">
              <a:defRPr/>
            </a:pPr>
            <a:r>
              <a:rPr lang="en-US" sz="1300" b="1" dirty="0"/>
              <a:t>Suppliers</a:t>
            </a:r>
          </a:p>
          <a:p>
            <a:r>
              <a:rPr lang="en-US" sz="1300" dirty="0" err="1"/>
              <a:t>Arkivum</a:t>
            </a:r>
            <a:endParaRPr lang="en-GB" sz="1300" dirty="0"/>
          </a:p>
          <a:p>
            <a:r>
              <a:rPr lang="en-US" sz="1300" dirty="0" err="1"/>
              <a:t>Connexica</a:t>
            </a:r>
            <a:endParaRPr lang="en-GB" sz="1300" dirty="0"/>
          </a:p>
          <a:p>
            <a:r>
              <a:rPr lang="en-US" sz="1300" dirty="0" err="1"/>
              <a:t>discoverygarden</a:t>
            </a:r>
            <a:endParaRPr lang="en-GB" sz="1300" dirty="0"/>
          </a:p>
          <a:p>
            <a:r>
              <a:rPr lang="en-US" sz="1300" dirty="0" err="1"/>
              <a:t>Figshare</a:t>
            </a:r>
            <a:endParaRPr lang="en-GB" sz="1300" dirty="0"/>
          </a:p>
          <a:p>
            <a:r>
              <a:rPr lang="en-US" sz="1300" dirty="0" err="1"/>
              <a:t>Haplo</a:t>
            </a:r>
            <a:endParaRPr lang="en-GB" sz="1300" dirty="0"/>
          </a:p>
          <a:p>
            <a:r>
              <a:rPr lang="en-US" sz="1300" dirty="0"/>
              <a:t>Ken Chad </a:t>
            </a:r>
            <a:endParaRPr lang="en-GB" sz="1300" dirty="0"/>
          </a:p>
          <a:p>
            <a:r>
              <a:rPr lang="en-US" sz="1300" dirty="0" err="1"/>
              <a:t>magneticNorth</a:t>
            </a:r>
            <a:endParaRPr lang="en-GB" sz="1300" dirty="0"/>
          </a:p>
          <a:p>
            <a:r>
              <a:rPr lang="en-US" sz="1300" dirty="0" err="1"/>
              <a:t>Ocasta</a:t>
            </a:r>
            <a:endParaRPr lang="en-GB" sz="1300" dirty="0"/>
          </a:p>
          <a:p>
            <a:r>
              <a:rPr lang="en-US" sz="1300" dirty="0" err="1"/>
              <a:t>Preservica</a:t>
            </a:r>
            <a:endParaRPr lang="en-GB" sz="1300" dirty="0"/>
          </a:p>
          <a:p>
            <a:r>
              <a:rPr lang="en-US" sz="1300" dirty="0" err="1"/>
              <a:t>Sero</a:t>
            </a:r>
            <a:endParaRPr lang="en-GB" sz="1300" dirty="0"/>
          </a:p>
          <a:p>
            <a:r>
              <a:rPr lang="en-US" sz="1300" dirty="0" err="1"/>
              <a:t>Symplectic</a:t>
            </a:r>
            <a:endParaRPr lang="en-GB" sz="1300" dirty="0"/>
          </a:p>
          <a:p>
            <a:r>
              <a:rPr lang="en-US" sz="1300" dirty="0"/>
              <a:t>University of Edinburgh</a:t>
            </a:r>
            <a:endParaRPr lang="en-GB" sz="1300" dirty="0"/>
          </a:p>
          <a:p>
            <a:r>
              <a:rPr lang="en-US" sz="1300" dirty="0"/>
              <a:t>University of London Computer Centre</a:t>
            </a:r>
            <a:endParaRPr lang="en-GB" sz="1300" dirty="0"/>
          </a:p>
          <a:p>
            <a:pPr defTabSz="958108">
              <a:defRPr/>
            </a:pPr>
            <a:endParaRPr lang="en-US" sz="1300" b="1" dirty="0"/>
          </a:p>
          <a:p>
            <a:pPr defTabSz="958108">
              <a:defRPr/>
            </a:pPr>
            <a:r>
              <a:rPr lang="en-US" sz="1300" b="1" dirty="0"/>
              <a:t>Platforms</a:t>
            </a:r>
          </a:p>
          <a:p>
            <a:pPr defTabSz="958108">
              <a:defRPr/>
            </a:pPr>
            <a:endParaRPr lang="en-US" sz="1300" b="1" dirty="0"/>
          </a:p>
          <a:p>
            <a:r>
              <a:rPr lang="en-GB" b="1" dirty="0"/>
              <a:t>Lot 1 - Research Data Repositories  (4)</a:t>
            </a:r>
          </a:p>
          <a:p>
            <a:pPr lvl="2"/>
            <a:r>
              <a:rPr lang="en-GB" dirty="0" err="1"/>
              <a:t>Discoverygarden</a:t>
            </a:r>
            <a:r>
              <a:rPr lang="en-GB" dirty="0"/>
              <a:t> – </a:t>
            </a:r>
            <a:r>
              <a:rPr lang="en-GB" dirty="0" err="1"/>
              <a:t>Islandora</a:t>
            </a:r>
            <a:r>
              <a:rPr lang="en-GB" dirty="0"/>
              <a:t> (open source, based on Fedora)</a:t>
            </a:r>
          </a:p>
          <a:p>
            <a:pPr lvl="2"/>
            <a:r>
              <a:rPr lang="en-GB" dirty="0" err="1"/>
              <a:t>Figshare</a:t>
            </a:r>
            <a:r>
              <a:rPr lang="en-GB" dirty="0"/>
              <a:t> (proprietary, hosted)</a:t>
            </a:r>
          </a:p>
          <a:p>
            <a:pPr lvl="2"/>
            <a:r>
              <a:rPr lang="en-GB" dirty="0" err="1"/>
              <a:t>Haplo</a:t>
            </a:r>
            <a:r>
              <a:rPr lang="en-GB" dirty="0"/>
              <a:t> (based on RIM system used at Westminster, open source)</a:t>
            </a:r>
          </a:p>
          <a:p>
            <a:pPr lvl="2"/>
            <a:r>
              <a:rPr lang="en-GB" dirty="0" err="1"/>
              <a:t>Sero</a:t>
            </a:r>
            <a:r>
              <a:rPr lang="en-GB" dirty="0"/>
              <a:t> - Hydra (open source, based on Fedora)</a:t>
            </a:r>
          </a:p>
          <a:p>
            <a:r>
              <a:rPr lang="en-GB" b="1" dirty="0"/>
              <a:t>Lot 5 -Research Data Preservation Platforms (2)</a:t>
            </a:r>
          </a:p>
          <a:p>
            <a:pPr lvl="2"/>
            <a:r>
              <a:rPr lang="en-GB" dirty="0" err="1"/>
              <a:t>Arkivum</a:t>
            </a:r>
            <a:r>
              <a:rPr lang="en-GB" dirty="0"/>
              <a:t> – </a:t>
            </a:r>
            <a:r>
              <a:rPr lang="en-GB" dirty="0" err="1"/>
              <a:t>Archivematica</a:t>
            </a:r>
            <a:r>
              <a:rPr lang="en-GB" dirty="0"/>
              <a:t> (open source preservation platform)</a:t>
            </a:r>
          </a:p>
          <a:p>
            <a:pPr lvl="2"/>
            <a:r>
              <a:rPr lang="en-GB" dirty="0" err="1"/>
              <a:t>Preservica</a:t>
            </a:r>
            <a:r>
              <a:rPr lang="en-GB" dirty="0"/>
              <a:t> – (</a:t>
            </a:r>
            <a:r>
              <a:rPr lang="en-GB" dirty="0" err="1"/>
              <a:t>propreitary</a:t>
            </a:r>
            <a:r>
              <a:rPr lang="en-GB" dirty="0"/>
              <a:t>, hosted or licenced)  </a:t>
            </a:r>
          </a:p>
          <a:p>
            <a:r>
              <a:rPr lang="en-GB" b="1" dirty="0"/>
              <a:t>Lot 7 - Research Data Reporting (2)</a:t>
            </a:r>
          </a:p>
          <a:p>
            <a:pPr lvl="2"/>
            <a:r>
              <a:rPr lang="en-GB" dirty="0" err="1"/>
              <a:t>Connexica</a:t>
            </a:r>
            <a:r>
              <a:rPr lang="en-GB" dirty="0"/>
              <a:t> – CXAIR (proprietary, hosted)</a:t>
            </a:r>
          </a:p>
          <a:p>
            <a:pPr lvl="2"/>
            <a:r>
              <a:rPr lang="en-GB" dirty="0" err="1"/>
              <a:t>Sero</a:t>
            </a:r>
            <a:r>
              <a:rPr lang="en-GB" dirty="0"/>
              <a:t> – Edges (Also used by Jisc Monitor)</a:t>
            </a:r>
          </a:p>
          <a:p>
            <a:pPr defTabSz="958108">
              <a:defRPr/>
            </a:pPr>
            <a:endParaRPr lang="en-US" sz="1300" b="1" dirty="0"/>
          </a:p>
          <a:p>
            <a:r>
              <a:rPr lang="en-GB" dirty="0"/>
              <a:t>There are some consultants also</a:t>
            </a:r>
            <a:r>
              <a:rPr lang="en-GB" baseline="0" dirty="0"/>
              <a:t> working with us, these </a:t>
            </a:r>
            <a:r>
              <a:rPr lang="en-GB" dirty="0"/>
              <a:t>include Research Consulting</a:t>
            </a:r>
            <a:r>
              <a:rPr lang="en-GB" baseline="0" dirty="0"/>
              <a:t> who worked on the data asset framework with the pilots, and </a:t>
            </a:r>
            <a:r>
              <a:rPr lang="en-GB" baseline="0" dirty="0" err="1"/>
              <a:t>Clax</a:t>
            </a:r>
            <a:r>
              <a:rPr lang="en-GB" baseline="0" dirty="0"/>
              <a:t> who are working with Dom Fripp at Jisc on the metadata approach and data model </a:t>
            </a:r>
            <a:r>
              <a:rPr lang="en-GB" baseline="0" dirty="0" err="1"/>
              <a:t>Clax</a:t>
            </a:r>
            <a:r>
              <a:rPr lang="en-GB" baseline="0" dirty="0"/>
              <a:t> are undertaking the consultation with researchers to ensure their needs are taken into account with regards to this aspect. </a:t>
            </a:r>
            <a:endParaRPr lang="en-GB" dirty="0"/>
          </a:p>
          <a:p>
            <a:pPr defTabSz="958108">
              <a:defRPr/>
            </a:pPr>
            <a:endParaRPr lang="en-US" sz="1300" b="1" dirty="0"/>
          </a:p>
        </p:txBody>
      </p:sp>
      <p:sp>
        <p:nvSpPr>
          <p:cNvPr id="4" name="Slide Number Placeholder 3"/>
          <p:cNvSpPr>
            <a:spLocks noGrp="1"/>
          </p:cNvSpPr>
          <p:nvPr>
            <p:ph type="sldNum" sz="quarter" idx="10"/>
          </p:nvPr>
        </p:nvSpPr>
        <p:spPr/>
        <p:txBody>
          <a:bodyPr/>
          <a:lstStyle/>
          <a:p>
            <a:fld id="{4EFDA764-0642-4F60-9158-A96B57746612}" type="slidenum">
              <a:rPr lang="en-GB" smtClean="0"/>
              <a:pPr/>
              <a:t>45</a:t>
            </a:fld>
            <a:endParaRPr lang="en-GB"/>
          </a:p>
        </p:txBody>
      </p:sp>
    </p:spTree>
    <p:extLst>
      <p:ext uri="{BB962C8B-B14F-4D97-AF65-F5344CB8AC3E}">
        <p14:creationId xmlns:p14="http://schemas.microsoft.com/office/powerpoint/2010/main" val="2706366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766763"/>
            <a:ext cx="6826250" cy="3840162"/>
          </a:xfrm>
        </p:spPr>
      </p:sp>
      <p:sp>
        <p:nvSpPr>
          <p:cNvPr id="3" name="Notes Placeholder 2"/>
          <p:cNvSpPr>
            <a:spLocks noGrp="1"/>
          </p:cNvSpPr>
          <p:nvPr>
            <p:ph type="body" idx="1"/>
          </p:nvPr>
        </p:nvSpPr>
        <p:spPr/>
        <p:txBody>
          <a:bodyPr/>
          <a:lstStyle/>
          <a:p>
            <a:r>
              <a:rPr lang="en-GB" b="1" dirty="0"/>
              <a:t>University of Jisc</a:t>
            </a:r>
          </a:p>
          <a:p>
            <a:r>
              <a:rPr lang="en-GB" dirty="0"/>
              <a:t>This is a test environment (for most products) hosted on Jisc servers that will allow</a:t>
            </a:r>
          </a:p>
          <a:p>
            <a:pPr marL="171450" indent="-171450">
              <a:buFont typeface="Arial" panose="020B0604020202020204" pitchFamily="34" charset="0"/>
              <a:buChar char="•"/>
            </a:pPr>
            <a:r>
              <a:rPr lang="en-GB" dirty="0"/>
              <a:t>Installation of platform products </a:t>
            </a:r>
          </a:p>
          <a:p>
            <a:pPr marL="179645" indent="-179645">
              <a:buFont typeface="Arial" panose="020B0604020202020204" pitchFamily="34" charset="0"/>
              <a:buChar char="•"/>
            </a:pPr>
            <a:r>
              <a:rPr lang="en-GB" dirty="0"/>
              <a:t>The testing products with dummy (real) data</a:t>
            </a:r>
          </a:p>
          <a:p>
            <a:pPr marL="179645" indent="-179645">
              <a:buFont typeface="Arial" panose="020B0604020202020204" pitchFamily="34" charset="0"/>
              <a:buChar char="•"/>
            </a:pPr>
            <a:r>
              <a:rPr lang="en-GB" dirty="0"/>
              <a:t>Developers</a:t>
            </a:r>
            <a:r>
              <a:rPr lang="en-GB" baseline="0" dirty="0"/>
              <a:t> to s</a:t>
            </a:r>
            <a:r>
              <a:rPr lang="en-GB" dirty="0"/>
              <a:t>tart integration work and bespoke development prior to institutional alpha deployment</a:t>
            </a:r>
          </a:p>
          <a:p>
            <a:pPr marL="0" indent="0">
              <a:buFont typeface="Arial" panose="020B0604020202020204" pitchFamily="34" charset="0"/>
              <a:buNone/>
            </a:pPr>
            <a:endParaRPr lang="en-GB" sz="1200" kern="1200" dirty="0">
              <a:solidFill>
                <a:srgbClr val="2C3841"/>
              </a:solidFill>
              <a:latin typeface="Corbel"/>
              <a:ea typeface="+mn-ea"/>
              <a:cs typeface="Corbel"/>
            </a:endParaRPr>
          </a:p>
          <a:p>
            <a:pPr marL="0" indent="0" algn="just">
              <a:buFont typeface="Arial" panose="020B0604020202020204" pitchFamily="34" charset="0"/>
              <a:buNone/>
            </a:pPr>
            <a:r>
              <a:rPr lang="en-GB" sz="1200" kern="1200" dirty="0">
                <a:solidFill>
                  <a:srgbClr val="2C3841"/>
                </a:solidFill>
                <a:latin typeface="Corbel"/>
                <a:ea typeface="+mn-ea"/>
                <a:cs typeface="Corbel"/>
              </a:rPr>
              <a:t>A Jisc technical team – including </a:t>
            </a:r>
            <a:r>
              <a:rPr lang="en-GB" sz="1200" kern="1200" dirty="0" err="1">
                <a:solidFill>
                  <a:srgbClr val="2C3841"/>
                </a:solidFill>
                <a:latin typeface="Corbel"/>
                <a:ea typeface="+mn-ea"/>
                <a:cs typeface="Corbel"/>
              </a:rPr>
              <a:t>devops</a:t>
            </a:r>
            <a:r>
              <a:rPr lang="en-GB" sz="1200" kern="1200" baseline="0" dirty="0">
                <a:solidFill>
                  <a:srgbClr val="2C3841"/>
                </a:solidFill>
                <a:latin typeface="Corbel"/>
                <a:ea typeface="+mn-ea"/>
                <a:cs typeface="Corbel"/>
              </a:rPr>
              <a:t> and a technical integration developer - </a:t>
            </a:r>
            <a:r>
              <a:rPr lang="en-GB" sz="1200" kern="1200" dirty="0">
                <a:solidFill>
                  <a:srgbClr val="2C3841"/>
                </a:solidFill>
                <a:latin typeface="Corbel"/>
                <a:ea typeface="+mn-ea"/>
                <a:cs typeface="Corbel"/>
              </a:rPr>
              <a:t>is being put in place to oversea the operation</a:t>
            </a:r>
            <a:r>
              <a:rPr lang="en-GB" sz="1200" kern="1200" baseline="0" dirty="0">
                <a:solidFill>
                  <a:srgbClr val="2C3841"/>
                </a:solidFill>
                <a:latin typeface="Corbel"/>
                <a:ea typeface="+mn-ea"/>
                <a:cs typeface="Corbel"/>
              </a:rPr>
              <a:t> o</a:t>
            </a:r>
            <a:r>
              <a:rPr lang="en-GB" sz="1200" kern="1200" dirty="0">
                <a:solidFill>
                  <a:srgbClr val="2C3841"/>
                </a:solidFill>
                <a:latin typeface="Corbel"/>
                <a:ea typeface="+mn-ea"/>
                <a:cs typeface="Corbel"/>
              </a:rPr>
              <a:t>f the platform.</a:t>
            </a:r>
            <a:endParaRPr lang="en-GB" dirty="0"/>
          </a:p>
          <a:p>
            <a:endParaRPr lang="en-GB" dirty="0"/>
          </a:p>
          <a:p>
            <a:r>
              <a:rPr lang="en-GB" dirty="0"/>
              <a:t>The  environment will include installations of</a:t>
            </a:r>
          </a:p>
          <a:p>
            <a:pPr marL="179645" indent="-179645">
              <a:buFont typeface="Arial" panose="020B0604020202020204" pitchFamily="34" charset="0"/>
              <a:buChar char="•"/>
            </a:pPr>
            <a:r>
              <a:rPr lang="en-GB" dirty="0"/>
              <a:t>Platform products</a:t>
            </a:r>
          </a:p>
          <a:p>
            <a:pPr marL="179645" indent="-179645">
              <a:buFont typeface="Arial" panose="020B0604020202020204" pitchFamily="34" charset="0"/>
              <a:buChar char="•"/>
            </a:pPr>
            <a:r>
              <a:rPr lang="en-GB" dirty="0"/>
              <a:t>Other commonly used research systems:</a:t>
            </a:r>
          </a:p>
          <a:p>
            <a:pPr marL="658699" lvl="1" indent="-179645">
              <a:buFont typeface="Courier New" panose="02070309020205020404" pitchFamily="49" charset="0"/>
              <a:buChar char="o"/>
            </a:pPr>
            <a:r>
              <a:rPr lang="en-GB" dirty="0" err="1"/>
              <a:t>Eprints</a:t>
            </a:r>
            <a:endParaRPr lang="en-GB" dirty="0"/>
          </a:p>
          <a:p>
            <a:pPr marL="658699" lvl="1" indent="-179645">
              <a:buFont typeface="Courier New" panose="02070309020205020404" pitchFamily="49" charset="0"/>
              <a:buChar char="o"/>
            </a:pPr>
            <a:r>
              <a:rPr lang="en-GB" dirty="0" err="1"/>
              <a:t>Dspace</a:t>
            </a:r>
            <a:endParaRPr lang="en-GB" dirty="0"/>
          </a:p>
          <a:p>
            <a:pPr marL="658699" lvl="1" indent="-179645">
              <a:buFont typeface="Courier New" panose="02070309020205020404" pitchFamily="49" charset="0"/>
              <a:buChar char="o"/>
            </a:pPr>
            <a:r>
              <a:rPr lang="en-GB" dirty="0"/>
              <a:t>Authentication </a:t>
            </a:r>
          </a:p>
          <a:p>
            <a:pPr marL="658699" lvl="1" indent="-179645">
              <a:buFont typeface="Courier New" panose="02070309020205020404" pitchFamily="49" charset="0"/>
              <a:buChar char="o"/>
            </a:pPr>
            <a:r>
              <a:rPr lang="en-GB" dirty="0" err="1"/>
              <a:t>Arkivum</a:t>
            </a:r>
            <a:r>
              <a:rPr lang="en-GB" dirty="0"/>
              <a:t> Virtual Machines</a:t>
            </a:r>
          </a:p>
          <a:p>
            <a:pPr marL="658699" lvl="1" indent="-179645">
              <a:buFont typeface="Courier New" panose="02070309020205020404" pitchFamily="49" charset="0"/>
              <a:buChar char="o"/>
            </a:pPr>
            <a:r>
              <a:rPr lang="en-GB" dirty="0"/>
              <a:t>Others</a:t>
            </a:r>
          </a:p>
          <a:p>
            <a:pPr lvl="0"/>
            <a:r>
              <a:rPr lang="en-GB" dirty="0"/>
              <a:t>We will also be using it to investigate CRIS installations and other systems</a:t>
            </a:r>
          </a:p>
          <a:p>
            <a:pPr lvl="0"/>
            <a:endParaRPr lang="en-GB" dirty="0"/>
          </a:p>
          <a:p>
            <a:r>
              <a:rPr lang="en-GB" dirty="0"/>
              <a:t>It</a:t>
            </a:r>
            <a:r>
              <a:rPr lang="en-GB" baseline="0" dirty="0"/>
              <a:t> will also function as a</a:t>
            </a:r>
            <a:r>
              <a:rPr lang="en-GB" dirty="0"/>
              <a:t>n environment where suppliers and Jisc can test their products against common systems, use cases and integrations</a:t>
            </a:r>
          </a:p>
          <a:p>
            <a:pPr defTabSz="958108">
              <a:defRPr/>
            </a:pPr>
            <a:endParaRPr lang="en-US" sz="1300" b="1" dirty="0"/>
          </a:p>
          <a:p>
            <a:pPr marL="0" marR="0" indent="0" algn="l" defTabSz="958108" rtl="0" eaLnBrk="1" fontAlgn="auto" latinLnBrk="0" hangingPunct="1">
              <a:lnSpc>
                <a:spcPct val="100000"/>
              </a:lnSpc>
              <a:spcBef>
                <a:spcPts val="0"/>
              </a:spcBef>
              <a:spcAft>
                <a:spcPts val="0"/>
              </a:spcAft>
              <a:buClrTx/>
              <a:buSzTx/>
              <a:buFontTx/>
              <a:buNone/>
              <a:tabLst/>
              <a:defRPr/>
            </a:pPr>
            <a:r>
              <a:rPr lang="en-US" sz="1300" b="0" dirty="0"/>
              <a:t>The </a:t>
            </a:r>
            <a:r>
              <a:rPr lang="en-GB" sz="1200" b="0" kern="1200" dirty="0">
                <a:solidFill>
                  <a:srgbClr val="2C3841"/>
                </a:solidFill>
                <a:latin typeface="Corbel"/>
                <a:ea typeface="+mn-ea"/>
                <a:cs typeface="Corbel"/>
              </a:rPr>
              <a:t> </a:t>
            </a:r>
            <a:r>
              <a:rPr lang="en-GB" sz="1200" kern="1200" dirty="0">
                <a:solidFill>
                  <a:srgbClr val="2C3841"/>
                </a:solidFill>
                <a:latin typeface="Corbel"/>
                <a:ea typeface="+mn-ea"/>
                <a:cs typeface="Corbel"/>
              </a:rPr>
              <a:t>MVPs based on the institutional requirements will be on boarding soon.</a:t>
            </a:r>
          </a:p>
          <a:p>
            <a:pPr defTabSz="958108">
              <a:defRPr/>
            </a:pPr>
            <a:endParaRPr lang="en-US" sz="1300" b="1" dirty="0"/>
          </a:p>
        </p:txBody>
      </p:sp>
      <p:sp>
        <p:nvSpPr>
          <p:cNvPr id="4" name="Slide Number Placeholder 3"/>
          <p:cNvSpPr>
            <a:spLocks noGrp="1"/>
          </p:cNvSpPr>
          <p:nvPr>
            <p:ph type="sldNum" sz="quarter" idx="10"/>
          </p:nvPr>
        </p:nvSpPr>
        <p:spPr/>
        <p:txBody>
          <a:bodyPr/>
          <a:lstStyle/>
          <a:p>
            <a:fld id="{4EFDA764-0642-4F60-9158-A96B57746612}" type="slidenum">
              <a:rPr lang="en-GB" smtClean="0"/>
              <a:pPr/>
              <a:t>46</a:t>
            </a:fld>
            <a:endParaRPr lang="en-GB"/>
          </a:p>
        </p:txBody>
      </p:sp>
    </p:spTree>
    <p:extLst>
      <p:ext uri="{BB962C8B-B14F-4D97-AF65-F5344CB8AC3E}">
        <p14:creationId xmlns:p14="http://schemas.microsoft.com/office/powerpoint/2010/main" val="2429674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Links</a:t>
            </a:r>
          </a:p>
          <a:p>
            <a:r>
              <a:rPr lang="en-US" baseline="0" dirty="0"/>
              <a:t>The project is making links between the rest of the Research at Risk portfolio, many of which are feeding outputs into the pilot, or associated guidance. </a:t>
            </a:r>
          </a:p>
          <a:p>
            <a:endParaRPr lang="en-US" baseline="0" dirty="0"/>
          </a:p>
          <a:p>
            <a:r>
              <a:rPr lang="en-US" baseline="0" dirty="0"/>
              <a:t>Of particular interest are:</a:t>
            </a:r>
          </a:p>
          <a:p>
            <a:pPr marL="179645" indent="-179645">
              <a:buFont typeface="Arial" panose="020B0604020202020204" pitchFamily="34" charset="0"/>
              <a:buChar char="•"/>
            </a:pPr>
            <a:r>
              <a:rPr lang="en-US" baseline="0" dirty="0"/>
              <a:t>Business case and costing for research data management</a:t>
            </a:r>
          </a:p>
          <a:p>
            <a:pPr marL="179645" indent="-179645">
              <a:buFont typeface="Arial" panose="020B0604020202020204" pitchFamily="34" charset="0"/>
              <a:buChar char="•"/>
            </a:pPr>
            <a:r>
              <a:rPr lang="en-US" baseline="0" dirty="0"/>
              <a:t>Research data spring – projects including </a:t>
            </a:r>
            <a:r>
              <a:rPr lang="en-GB" sz="1200" kern="1200" dirty="0">
                <a:solidFill>
                  <a:srgbClr val="2C3841"/>
                </a:solidFill>
                <a:latin typeface="Corbel"/>
                <a:ea typeface="+mn-ea"/>
                <a:cs typeface="Corbel"/>
              </a:rPr>
              <a:t>preservation developments, data papers etc. </a:t>
            </a:r>
            <a:endParaRPr lang="en-US" baseline="0" dirty="0"/>
          </a:p>
          <a:p>
            <a:pPr marL="179645" indent="-179645">
              <a:buFont typeface="Arial" panose="020B0604020202020204" pitchFamily="34" charset="0"/>
              <a:buChar char="•"/>
            </a:pPr>
            <a:r>
              <a:rPr lang="en-US" baseline="0" dirty="0"/>
              <a:t>Research data metadata</a:t>
            </a:r>
          </a:p>
          <a:p>
            <a:pPr marL="179645" indent="-179645">
              <a:buFont typeface="Arial" panose="020B0604020202020204" pitchFamily="34" charset="0"/>
              <a:buChar char="•"/>
            </a:pPr>
            <a:r>
              <a:rPr lang="en-US" baseline="0" dirty="0"/>
              <a:t>Research data metrics for usage</a:t>
            </a:r>
          </a:p>
          <a:p>
            <a:pPr marL="179645" indent="-179645">
              <a:buFont typeface="Arial" panose="020B0604020202020204" pitchFamily="34" charset="0"/>
              <a:buChar char="•"/>
            </a:pPr>
            <a:r>
              <a:rPr lang="en-US" baseline="0" dirty="0"/>
              <a:t>UK research data discovery</a:t>
            </a:r>
          </a:p>
          <a:p>
            <a:pPr marL="179645" indent="-179645">
              <a:buFont typeface="Arial" panose="020B0604020202020204" pitchFamily="34" charset="0"/>
              <a:buChar char="•"/>
            </a:pPr>
            <a:r>
              <a:rPr lang="en-US" baseline="0" dirty="0"/>
              <a:t>Funder policy guidance</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47</a:t>
            </a:fld>
            <a:endParaRPr lang="en-GB" dirty="0"/>
          </a:p>
        </p:txBody>
      </p:sp>
    </p:spTree>
    <p:extLst>
      <p:ext uri="{BB962C8B-B14F-4D97-AF65-F5344CB8AC3E}">
        <p14:creationId xmlns:p14="http://schemas.microsoft.com/office/powerpoint/2010/main" val="118420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766763"/>
            <a:ext cx="6826250" cy="3840162"/>
          </a:xfrm>
        </p:spPr>
      </p:sp>
      <p:sp>
        <p:nvSpPr>
          <p:cNvPr id="3" name="Notes Placeholder 2"/>
          <p:cNvSpPr>
            <a:spLocks noGrp="1"/>
          </p:cNvSpPr>
          <p:nvPr>
            <p:ph type="body" idx="1"/>
          </p:nvPr>
        </p:nvSpPr>
        <p:spPr/>
        <p:txBody>
          <a:bodyPr/>
          <a:lstStyle/>
          <a:p>
            <a:pPr defTabSz="958108">
              <a:defRPr/>
            </a:pPr>
            <a:r>
              <a:rPr lang="en-US" sz="1300" b="1" dirty="0"/>
              <a:t>Expert Advisory Group Membership</a:t>
            </a:r>
          </a:p>
          <a:p>
            <a:pPr defTabSz="958108">
              <a:defRPr/>
            </a:pPr>
            <a:r>
              <a:rPr lang="en-GB" sz="1300" dirty="0"/>
              <a:t>Peter Tinson (Chair) - Executive Director - UCISA</a:t>
            </a:r>
          </a:p>
          <a:p>
            <a:pPr defTabSz="958108">
              <a:defRPr/>
            </a:pPr>
            <a:endParaRPr lang="en-US" sz="1300" b="1" dirty="0"/>
          </a:p>
          <a:p>
            <a:r>
              <a:rPr lang="en-GB" sz="1300" dirty="0"/>
              <a:t>Andy Turner - Researcher, School of Geography - University of Leeds</a:t>
            </a:r>
          </a:p>
          <a:p>
            <a:r>
              <a:rPr lang="en-GB" sz="1300" dirty="0"/>
              <a:t>Chris </a:t>
            </a:r>
            <a:r>
              <a:rPr lang="en-GB" sz="1300" dirty="0" err="1"/>
              <a:t>Awre</a:t>
            </a:r>
            <a:r>
              <a:rPr lang="en-GB" sz="1300" dirty="0"/>
              <a:t> - Head of Information Management - University of Hull</a:t>
            </a:r>
          </a:p>
          <a:p>
            <a:r>
              <a:rPr lang="en-GB" sz="1300" dirty="0"/>
              <a:t>Daniel Hanlon - Research Data Storage Architect - University College London</a:t>
            </a:r>
          </a:p>
          <a:p>
            <a:r>
              <a:rPr lang="en-GB" sz="1300" dirty="0"/>
              <a:t>Dave Golding - Enterprise Architect - University of Leeds</a:t>
            </a:r>
          </a:p>
          <a:p>
            <a:r>
              <a:rPr lang="en-GB" sz="1300" dirty="0"/>
              <a:t>Jenny Evans - Research Information Manager - Middlesex University</a:t>
            </a:r>
          </a:p>
          <a:p>
            <a:r>
              <a:rPr lang="en-GB" sz="1300" dirty="0"/>
              <a:t>Jenny Mitcham - Digital Archivist - University of York</a:t>
            </a:r>
          </a:p>
          <a:p>
            <a:pPr defTabSz="479054">
              <a:defRPr/>
            </a:pPr>
            <a:r>
              <a:rPr lang="en-GB" sz="1300" dirty="0"/>
              <a:t>Jez Cope  - Data Manager – University of </a:t>
            </a:r>
            <a:r>
              <a:rPr lang="en-GB" sz="1300" dirty="0" err="1"/>
              <a:t>Sheffiledl</a:t>
            </a:r>
            <a:endParaRPr lang="en-GB" sz="1300" dirty="0"/>
          </a:p>
          <a:p>
            <a:pPr defTabSz="479054">
              <a:defRPr/>
            </a:pPr>
            <a:r>
              <a:rPr lang="en-GB" sz="1300" dirty="0"/>
              <a:t>John Kaye - Senior Co-Design Manager  - Jisc</a:t>
            </a:r>
          </a:p>
          <a:p>
            <a:r>
              <a:rPr lang="en-GB" sz="1300" dirty="0"/>
              <a:t>Jonathan Rans - Institutional Support Officer - Digital Curation Centre</a:t>
            </a:r>
          </a:p>
          <a:p>
            <a:r>
              <a:rPr lang="en-GB" sz="1300" dirty="0"/>
              <a:t>Kathleen Shearer - Executive Director - Confederation of Open Access Repositories (COAR) (Canada)</a:t>
            </a:r>
          </a:p>
          <a:p>
            <a:r>
              <a:rPr lang="en-GB" sz="1300" dirty="0"/>
              <a:t>Masud </a:t>
            </a:r>
            <a:r>
              <a:rPr lang="en-GB" sz="1300" dirty="0" err="1"/>
              <a:t>Kokhar</a:t>
            </a:r>
            <a:r>
              <a:rPr lang="en-GB" sz="1300" dirty="0"/>
              <a:t> - Head of Digital Innovation - Lancaster University</a:t>
            </a:r>
          </a:p>
          <a:p>
            <a:r>
              <a:rPr lang="en-GB" sz="1300" dirty="0"/>
              <a:t>Paul Wheatley - Head of Research &amp; Practice - Digital Preservation Coalition</a:t>
            </a:r>
          </a:p>
          <a:p>
            <a:pPr defTabSz="479054">
              <a:defRPr/>
            </a:pPr>
            <a:r>
              <a:rPr lang="en-GB" sz="1300" dirty="0"/>
              <a:t>Rachel Bruce - Deputy Director of Innovation - Jisc</a:t>
            </a:r>
          </a:p>
          <a:p>
            <a:r>
              <a:rPr lang="en-GB" sz="1300" dirty="0"/>
              <a:t>Robin Green - Director of Library Services - Warwick University (SCONUL)</a:t>
            </a:r>
          </a:p>
          <a:p>
            <a:r>
              <a:rPr lang="en-GB" sz="1300" dirty="0"/>
              <a:t>Steve Crouch - Software Architect and Research Software Group (RSG) Lead - Software Sustainability Institute</a:t>
            </a:r>
          </a:p>
          <a:p>
            <a:r>
              <a:rPr lang="en-GB" sz="1300" dirty="0"/>
              <a:t>Stuart Lewis - Deputy Director Library &amp; University Collections - University of Edinburgh</a:t>
            </a:r>
          </a:p>
          <a:p>
            <a:r>
              <a:rPr lang="en-GB" sz="1300" dirty="0"/>
              <a:t>Tim </a:t>
            </a:r>
            <a:r>
              <a:rPr lang="en-GB" sz="1300" dirty="0" err="1"/>
              <a:t>DiLauro</a:t>
            </a:r>
            <a:r>
              <a:rPr lang="en-GB" sz="1300" dirty="0"/>
              <a:t> - Digital Library Architect &amp; </a:t>
            </a:r>
            <a:r>
              <a:rPr lang="en-GB" sz="1300" dirty="0" err="1"/>
              <a:t>Sr</a:t>
            </a:r>
            <a:r>
              <a:rPr lang="en-GB" sz="1300" dirty="0"/>
              <a:t> Technical Consultant - John Hopkins University (USA)</a:t>
            </a:r>
          </a:p>
          <a:p>
            <a:r>
              <a:rPr lang="en-GB" sz="1300" dirty="0"/>
              <a:t>Valerie McCutcheon - Research Information Manager - University of Glasgow (ARMA)</a:t>
            </a:r>
          </a:p>
          <a:p>
            <a:r>
              <a:rPr lang="en-US" sz="1300" dirty="0"/>
              <a:t> </a:t>
            </a:r>
            <a:endParaRPr lang="en-GB" sz="1300" dirty="0"/>
          </a:p>
          <a:p>
            <a:pPr defTabSz="958108">
              <a:defRPr/>
            </a:pPr>
            <a:r>
              <a:rPr lang="en-US" sz="1300" b="1" dirty="0"/>
              <a:t>Core Team</a:t>
            </a:r>
          </a:p>
          <a:p>
            <a:r>
              <a:rPr lang="en-US" dirty="0"/>
              <a:t>Rachel Bruce – Deputy Chief Innovation Officer</a:t>
            </a:r>
          </a:p>
          <a:p>
            <a:r>
              <a:rPr lang="en-US" dirty="0"/>
              <a:t>Catherine Grout – Head of Change – Research</a:t>
            </a:r>
          </a:p>
          <a:p>
            <a:r>
              <a:rPr lang="en-US" dirty="0"/>
              <a:t>John Kaye – Senior Co-Design Manager</a:t>
            </a:r>
          </a:p>
          <a:p>
            <a:r>
              <a:rPr lang="en-US" dirty="0"/>
              <a:t>Paul Stokes– Senior Co-Design Manager</a:t>
            </a:r>
          </a:p>
          <a:p>
            <a:r>
              <a:rPr lang="en-US" dirty="0"/>
              <a:t>Daniela Duca - Senior Co-Design Manager</a:t>
            </a:r>
          </a:p>
          <a:p>
            <a:r>
              <a:rPr lang="en-US" dirty="0"/>
              <a:t>Dom Fripp - </a:t>
            </a:r>
            <a:r>
              <a:rPr lang="en-GB" sz="1200" b="0" i="0" kern="1200" dirty="0">
                <a:solidFill>
                  <a:srgbClr val="2C3841"/>
                </a:solidFill>
                <a:effectLst/>
                <a:latin typeface="Corbel"/>
                <a:ea typeface="+mn-ea"/>
                <a:cs typeface="Corbel"/>
              </a:rPr>
              <a:t>Senior Curation Metadata Developer</a:t>
            </a:r>
            <a:endParaRPr lang="en-US" dirty="0"/>
          </a:p>
          <a:p>
            <a:r>
              <a:rPr lang="en-US" dirty="0"/>
              <a:t>Nikki Browne – Project Manager</a:t>
            </a:r>
          </a:p>
          <a:p>
            <a:r>
              <a:rPr lang="en-GB" sz="1200" kern="1200" dirty="0">
                <a:solidFill>
                  <a:srgbClr val="2C3841"/>
                </a:solidFill>
                <a:latin typeface="Corbel"/>
                <a:ea typeface="+mn-ea"/>
                <a:cs typeface="Corbel"/>
              </a:rPr>
              <a:t>[Jisc Technical Dev Ops and Dev Integrators are being put in place]</a:t>
            </a:r>
            <a:endParaRPr lang="en-US" dirty="0"/>
          </a:p>
          <a:p>
            <a:endParaRPr lang="en-US" dirty="0"/>
          </a:p>
          <a:p>
            <a:r>
              <a:rPr lang="en-US" b="1" dirty="0"/>
              <a:t>Core</a:t>
            </a:r>
            <a:r>
              <a:rPr lang="en-US" b="1" baseline="0" dirty="0"/>
              <a:t> Team Plus</a:t>
            </a:r>
          </a:p>
          <a:p>
            <a:r>
              <a:rPr lang="en-US" baseline="0" dirty="0"/>
              <a:t>As above plus developers</a:t>
            </a:r>
          </a:p>
          <a:p>
            <a:endParaRPr lang="en-US" baseline="0" dirty="0"/>
          </a:p>
          <a:p>
            <a:r>
              <a:rPr lang="en-GB" sz="1200" b="1" kern="1200" dirty="0">
                <a:solidFill>
                  <a:srgbClr val="2C3841"/>
                </a:solidFill>
                <a:latin typeface="Corbel"/>
                <a:ea typeface="+mn-ea"/>
                <a:cs typeface="Corbel"/>
              </a:rPr>
              <a:t>Research at Risk Oversight Group </a:t>
            </a:r>
          </a:p>
          <a:p>
            <a:r>
              <a:rPr lang="en-US" sz="1200" kern="1200" dirty="0">
                <a:solidFill>
                  <a:srgbClr val="2C3841"/>
                </a:solidFill>
                <a:effectLst/>
                <a:latin typeface="Corbel"/>
                <a:ea typeface="+mn-ea"/>
                <a:cs typeface="Corbel"/>
              </a:rPr>
              <a:t>Barry Haynes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dirty="0">
                <a:solidFill>
                  <a:srgbClr val="2C3841"/>
                </a:solidFill>
                <a:effectLst/>
                <a:latin typeface="Corbel"/>
                <a:ea typeface="+mn-ea"/>
                <a:cs typeface="Corbel"/>
              </a:rPr>
              <a:t>Caroline Taylor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rgbClr val="2C3841"/>
                </a:solidFill>
                <a:effectLst/>
                <a:latin typeface="Corbel"/>
                <a:ea typeface="+mn-ea"/>
                <a:cs typeface="Corbel"/>
              </a:rPr>
              <a:t>Catherine Grout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rgbClr val="2C3841"/>
                </a:solidFill>
                <a:effectLst/>
                <a:latin typeface="Corbel"/>
                <a:ea typeface="+mn-ea"/>
                <a:cs typeface="Corbel"/>
              </a:rPr>
              <a:t>David Prosser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rgbClr val="2C3841"/>
                </a:solidFill>
                <a:effectLst/>
                <a:latin typeface="Corbel"/>
                <a:ea typeface="+mn-ea"/>
                <a:cs typeface="Corbel"/>
              </a:rPr>
              <a:t>Heidi Taylor-Krauss </a:t>
            </a:r>
          </a:p>
          <a:p>
            <a:r>
              <a:rPr lang="en-GB" sz="1200" b="0" i="0" kern="1200" dirty="0">
                <a:solidFill>
                  <a:srgbClr val="2C3841"/>
                </a:solidFill>
                <a:effectLst/>
                <a:latin typeface="Corbel"/>
                <a:ea typeface="+mn-ea"/>
                <a:cs typeface="Corbel"/>
              </a:rPr>
              <a:t>John </a:t>
            </a:r>
            <a:r>
              <a:rPr lang="en-GB" sz="1200" b="0" i="0" kern="1200" dirty="0" err="1">
                <a:solidFill>
                  <a:srgbClr val="2C3841"/>
                </a:solidFill>
                <a:effectLst/>
                <a:latin typeface="Corbel"/>
                <a:ea typeface="+mn-ea"/>
                <a:cs typeface="Corbel"/>
              </a:rPr>
              <a:t>MacColl</a:t>
            </a:r>
            <a:r>
              <a:rPr lang="en-GB" sz="1200" b="0" i="0" kern="1200" dirty="0">
                <a:solidFill>
                  <a:srgbClr val="2C3841"/>
                </a:solidFill>
                <a:effectLst/>
                <a:latin typeface="Corbel"/>
                <a:ea typeface="+mn-ea"/>
                <a:cs typeface="Corbe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rgbClr val="2C3841"/>
                </a:solidFill>
                <a:effectLst/>
                <a:latin typeface="Corbel"/>
                <a:ea typeface="+mn-ea"/>
                <a:cs typeface="Corbel"/>
              </a:rPr>
              <a:t>John Shemilt </a:t>
            </a:r>
          </a:p>
          <a:p>
            <a:r>
              <a:rPr lang="en-GB" sz="1200" b="0" i="0" kern="1200" dirty="0">
                <a:solidFill>
                  <a:srgbClr val="2C3841"/>
                </a:solidFill>
                <a:effectLst/>
                <a:latin typeface="Corbel"/>
                <a:ea typeface="+mn-ea"/>
                <a:cs typeface="Corbel"/>
              </a:rPr>
              <a:t>Kitty Inglis </a:t>
            </a:r>
          </a:p>
          <a:p>
            <a:r>
              <a:rPr lang="en-US" sz="1200" kern="1200" dirty="0">
                <a:solidFill>
                  <a:srgbClr val="2C3841"/>
                </a:solidFill>
                <a:effectLst/>
                <a:latin typeface="Corbel"/>
                <a:ea typeface="+mn-ea"/>
                <a:cs typeface="Corbel"/>
              </a:rPr>
              <a:t>Peter Tinson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rgbClr val="2C3841"/>
                </a:solidFill>
                <a:effectLst/>
                <a:latin typeface="Corbel"/>
                <a:ea typeface="+mn-ea"/>
                <a:cs typeface="Corbel"/>
              </a:rPr>
              <a:t>Rachel Bruce</a:t>
            </a:r>
            <a:br>
              <a:rPr lang="en-US" sz="1200" kern="1200" dirty="0">
                <a:solidFill>
                  <a:srgbClr val="2C3841"/>
                </a:solidFill>
                <a:effectLst/>
                <a:latin typeface="Corbel"/>
                <a:ea typeface="+mn-ea"/>
                <a:cs typeface="Corbel"/>
              </a:rPr>
            </a:br>
            <a:r>
              <a:rPr lang="en-US" sz="1200" u="none" kern="1200" dirty="0">
                <a:solidFill>
                  <a:srgbClr val="2C3841"/>
                </a:solidFill>
                <a:effectLst/>
                <a:latin typeface="Corbel"/>
                <a:ea typeface="+mn-ea"/>
                <a:cs typeface="Corbel"/>
              </a:rPr>
              <a:t>Ray Kent</a:t>
            </a:r>
            <a:endParaRPr lang="en-US" dirty="0"/>
          </a:p>
          <a:p>
            <a:r>
              <a:rPr lang="en-GB" sz="1200" b="0" i="0" kern="1200" dirty="0">
                <a:solidFill>
                  <a:srgbClr val="2C3841"/>
                </a:solidFill>
                <a:effectLst/>
                <a:latin typeface="Corbel"/>
                <a:ea typeface="+mn-ea"/>
                <a:cs typeface="Corbel"/>
              </a:rPr>
              <a:t>Simon </a:t>
            </a:r>
            <a:r>
              <a:rPr lang="en-GB" sz="1200" b="0" i="0" kern="1200" dirty="0" err="1">
                <a:solidFill>
                  <a:srgbClr val="2C3841"/>
                </a:solidFill>
                <a:effectLst/>
                <a:latin typeface="Corbel"/>
                <a:ea typeface="+mn-ea"/>
                <a:cs typeface="Corbel"/>
              </a:rPr>
              <a:t>Kerridge</a:t>
            </a:r>
            <a:endParaRPr lang="en-GB" sz="1200" b="0" i="0" kern="1200" dirty="0">
              <a:solidFill>
                <a:srgbClr val="2C3841"/>
              </a:solidFill>
              <a:effectLst/>
              <a:latin typeface="Corbel"/>
              <a:ea typeface="+mn-ea"/>
              <a:cs typeface="Corbel"/>
            </a:endParaRPr>
          </a:p>
          <a:p>
            <a:pPr defTabSz="958108">
              <a:defRPr/>
            </a:pPr>
            <a:endParaRPr lang="en-US" sz="1300" dirty="0"/>
          </a:p>
        </p:txBody>
      </p:sp>
      <p:sp>
        <p:nvSpPr>
          <p:cNvPr id="4" name="Slide Number Placeholder 3"/>
          <p:cNvSpPr>
            <a:spLocks noGrp="1"/>
          </p:cNvSpPr>
          <p:nvPr>
            <p:ph type="sldNum" sz="quarter" idx="10"/>
          </p:nvPr>
        </p:nvSpPr>
        <p:spPr/>
        <p:txBody>
          <a:bodyPr/>
          <a:lstStyle/>
          <a:p>
            <a:fld id="{4EFDA764-0642-4F60-9158-A96B57746612}" type="slidenum">
              <a:rPr lang="en-GB" smtClean="0"/>
              <a:pPr/>
              <a:t>48</a:t>
            </a:fld>
            <a:endParaRPr lang="en-GB"/>
          </a:p>
        </p:txBody>
      </p:sp>
    </p:spTree>
    <p:extLst>
      <p:ext uri="{BB962C8B-B14F-4D97-AF65-F5344CB8AC3E}">
        <p14:creationId xmlns:p14="http://schemas.microsoft.com/office/powerpoint/2010/main" val="2136495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766763"/>
            <a:ext cx="6826250" cy="3840162"/>
          </a:xfrm>
        </p:spPr>
      </p:sp>
      <p:sp>
        <p:nvSpPr>
          <p:cNvPr id="3" name="Notes Placeholder 2"/>
          <p:cNvSpPr>
            <a:spLocks noGrp="1"/>
          </p:cNvSpPr>
          <p:nvPr>
            <p:ph type="body" idx="1"/>
          </p:nvPr>
        </p:nvSpPr>
        <p:spPr/>
        <p:txBody>
          <a:bodyPr/>
          <a:lstStyle/>
          <a:p>
            <a:pPr defTabSz="958108">
              <a:defRPr/>
            </a:pPr>
            <a:r>
              <a:rPr lang="en-US" sz="1300" b="1" dirty="0"/>
              <a:t>Blog</a:t>
            </a:r>
          </a:p>
          <a:p>
            <a:pPr defTabSz="958108">
              <a:defRPr/>
            </a:pPr>
            <a:r>
              <a:rPr lang="en-US" sz="1300" dirty="0"/>
              <a:t>https://researchdata.jiscinvolve.org/wp/</a:t>
            </a:r>
          </a:p>
          <a:p>
            <a:pPr defTabSz="958108">
              <a:defRPr/>
            </a:pPr>
            <a:endParaRPr lang="en-US" sz="1300" dirty="0"/>
          </a:p>
          <a:p>
            <a:pPr defTabSz="958108">
              <a:defRPr/>
            </a:pPr>
            <a:r>
              <a:rPr lang="en-US" sz="1300" b="1" dirty="0"/>
              <a:t>Research Data Network</a:t>
            </a:r>
          </a:p>
          <a:p>
            <a:pPr defTabSz="958108">
              <a:defRPr/>
            </a:pPr>
            <a:r>
              <a:rPr lang="en-US" sz="1300" dirty="0"/>
              <a:t>http://researchdata.network</a:t>
            </a:r>
            <a:br>
              <a:rPr lang="en-US" sz="1300" dirty="0"/>
            </a:br>
            <a:r>
              <a:rPr lang="en-US" sz="1300" dirty="0"/>
              <a:t>The</a:t>
            </a:r>
            <a:r>
              <a:rPr lang="en-US" sz="1300" baseline="0" dirty="0"/>
              <a:t> research data network is </a:t>
            </a:r>
            <a:r>
              <a:rPr lang="en-GB" sz="1300" dirty="0"/>
              <a:t>a people network for anyone interested in Research Data Management. Although it was born from the interest surrounding the shared service, that’s just the starting point. The</a:t>
            </a:r>
            <a:r>
              <a:rPr lang="en-GB" sz="1300" baseline="0" dirty="0"/>
              <a:t> network holds regular events – to date there have been two (in Cardiff and Cambridge)  with two more planned for the end of the year and spring next year.</a:t>
            </a:r>
          </a:p>
          <a:p>
            <a:pPr defTabSz="958108">
              <a:defRPr/>
            </a:pPr>
            <a:endParaRPr lang="en-US" sz="1300" dirty="0"/>
          </a:p>
          <a:p>
            <a:pPr defTabSz="958108">
              <a:defRPr/>
            </a:pPr>
            <a:r>
              <a:rPr lang="en-US" sz="1300" b="1" dirty="0"/>
              <a:t>Research @ Risk</a:t>
            </a:r>
          </a:p>
          <a:p>
            <a:pPr defTabSz="958108">
              <a:defRPr/>
            </a:pPr>
            <a:r>
              <a:rPr lang="en-US" sz="1300" dirty="0"/>
              <a:t>https://www.jisc.ac.uk/rd/projects/research-at-risk</a:t>
            </a:r>
          </a:p>
          <a:p>
            <a:pPr defTabSz="958108">
              <a:defRPr/>
            </a:pPr>
            <a:endParaRPr lang="en-US" sz="1300" dirty="0"/>
          </a:p>
          <a:p>
            <a:pPr defTabSz="958108">
              <a:defRPr/>
            </a:pPr>
            <a:r>
              <a:rPr lang="en-US" sz="1300" b="1" dirty="0"/>
              <a:t>Shared Service Web page</a:t>
            </a:r>
          </a:p>
          <a:p>
            <a:pPr defTabSz="958108">
              <a:defRPr/>
            </a:pPr>
            <a:r>
              <a:rPr lang="en-US" sz="1300" dirty="0"/>
              <a:t>https://www.jisc.ac.uk/rd/projects/research-data-shared-service</a:t>
            </a:r>
          </a:p>
          <a:p>
            <a:pPr defTabSz="958108">
              <a:defRPr/>
            </a:pPr>
            <a:endParaRPr lang="en-US" sz="1300" dirty="0"/>
          </a:p>
        </p:txBody>
      </p:sp>
      <p:sp>
        <p:nvSpPr>
          <p:cNvPr id="4" name="Slide Number Placeholder 3"/>
          <p:cNvSpPr>
            <a:spLocks noGrp="1"/>
          </p:cNvSpPr>
          <p:nvPr>
            <p:ph type="sldNum" sz="quarter" idx="10"/>
          </p:nvPr>
        </p:nvSpPr>
        <p:spPr/>
        <p:txBody>
          <a:bodyPr/>
          <a:lstStyle/>
          <a:p>
            <a:fld id="{4EFDA764-0642-4F60-9158-A96B57746612}" type="slidenum">
              <a:rPr lang="en-GB" smtClean="0"/>
              <a:pPr/>
              <a:t>49</a:t>
            </a:fld>
            <a:endParaRPr lang="en-GB"/>
          </a:p>
        </p:txBody>
      </p:sp>
    </p:spTree>
    <p:extLst>
      <p:ext uri="{BB962C8B-B14F-4D97-AF65-F5344CB8AC3E}">
        <p14:creationId xmlns:p14="http://schemas.microsoft.com/office/powerpoint/2010/main" val="3299045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766763"/>
            <a:ext cx="6826250" cy="38401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50</a:t>
            </a:fld>
            <a:endParaRPr lang="en-GB" dirty="0"/>
          </a:p>
        </p:txBody>
      </p:sp>
    </p:spTree>
    <p:extLst>
      <p:ext uri="{BB962C8B-B14F-4D97-AF65-F5344CB8AC3E}">
        <p14:creationId xmlns:p14="http://schemas.microsoft.com/office/powerpoint/2010/main" val="81920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3</a:t>
            </a:fld>
            <a:endParaRPr lang="en-GB" dirty="0"/>
          </a:p>
        </p:txBody>
      </p:sp>
    </p:spTree>
    <p:extLst>
      <p:ext uri="{BB962C8B-B14F-4D97-AF65-F5344CB8AC3E}">
        <p14:creationId xmlns:p14="http://schemas.microsoft.com/office/powerpoint/2010/main" val="3932644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2C3841"/>
              </a:solidFill>
            </a:endParaRPr>
          </a:p>
        </p:txBody>
      </p:sp>
      <p:sp>
        <p:nvSpPr>
          <p:cNvPr id="4" name="Slide Number Placeholder 3"/>
          <p:cNvSpPr>
            <a:spLocks noGrp="1"/>
          </p:cNvSpPr>
          <p:nvPr>
            <p:ph type="sldNum" sz="quarter" idx="10"/>
          </p:nvPr>
        </p:nvSpPr>
        <p:spPr>
          <a:xfrm>
            <a:off x="3851343" y="9380332"/>
            <a:ext cx="2946347" cy="493792"/>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B37C837-5377-6648-AD34-4D4FC0F568FB}" type="slidenum">
              <a:rPr kumimoji="0" lang="en-GB"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GB"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535905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4</a:t>
            </a:fld>
            <a:endParaRPr lang="en-GB" dirty="0"/>
          </a:p>
        </p:txBody>
      </p:sp>
    </p:spTree>
    <p:extLst>
      <p:ext uri="{BB962C8B-B14F-4D97-AF65-F5344CB8AC3E}">
        <p14:creationId xmlns:p14="http://schemas.microsoft.com/office/powerpoint/2010/main" val="179122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5</a:t>
            </a:fld>
            <a:endParaRPr lang="en-GB" dirty="0"/>
          </a:p>
        </p:txBody>
      </p:sp>
    </p:spTree>
    <p:extLst>
      <p:ext uri="{BB962C8B-B14F-4D97-AF65-F5344CB8AC3E}">
        <p14:creationId xmlns:p14="http://schemas.microsoft.com/office/powerpoint/2010/main" val="303353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chemeClr val="tx2"/>
              </a:solidFill>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6</a:t>
            </a:fld>
            <a:endParaRPr lang="en-GB" dirty="0"/>
          </a:p>
        </p:txBody>
      </p:sp>
    </p:spTree>
    <p:extLst>
      <p:ext uri="{BB962C8B-B14F-4D97-AF65-F5344CB8AC3E}">
        <p14:creationId xmlns:p14="http://schemas.microsoft.com/office/powerpoint/2010/main" val="3683214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7</a:t>
            </a:fld>
            <a:endParaRPr lang="en-GB" dirty="0"/>
          </a:p>
        </p:txBody>
      </p:sp>
    </p:spTree>
    <p:extLst>
      <p:ext uri="{BB962C8B-B14F-4D97-AF65-F5344CB8AC3E}">
        <p14:creationId xmlns:p14="http://schemas.microsoft.com/office/powerpoint/2010/main" val="1476225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8</a:t>
            </a:fld>
            <a:endParaRPr lang="en-GB" dirty="0"/>
          </a:p>
        </p:txBody>
      </p:sp>
    </p:spTree>
    <p:extLst>
      <p:ext uri="{BB962C8B-B14F-4D97-AF65-F5344CB8AC3E}">
        <p14:creationId xmlns:p14="http://schemas.microsoft.com/office/powerpoint/2010/main" val="2016879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FDA764-0642-4F60-9158-A96B57746612}" type="slidenum">
              <a:rPr lang="en-GB" smtClean="0"/>
              <a:pPr/>
              <a:t>9</a:t>
            </a:fld>
            <a:endParaRPr lang="en-GB"/>
          </a:p>
        </p:txBody>
      </p:sp>
    </p:spTree>
    <p:extLst>
      <p:ext uri="{BB962C8B-B14F-4D97-AF65-F5344CB8AC3E}">
        <p14:creationId xmlns:p14="http://schemas.microsoft.com/office/powerpoint/2010/main" val="1242024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Jisc Title Slide">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0" y="0"/>
            <a:ext cx="9144000" cy="5148000"/>
          </a:xfrm>
        </p:spPr>
        <p:txBody>
          <a:bodyPr>
            <a:normAutofit/>
          </a:bodyPr>
          <a:lstStyle>
            <a:lvl1pPr marL="0" indent="0">
              <a:buNone/>
              <a:defRPr sz="1800"/>
            </a:lvl1pPr>
          </a:lstStyle>
          <a:p>
            <a:endParaRPr lang="en-GB" dirty="0"/>
          </a:p>
        </p:txBody>
      </p:sp>
      <p:sp>
        <p:nvSpPr>
          <p:cNvPr id="3" name="Subtitle 2"/>
          <p:cNvSpPr>
            <a:spLocks noGrp="1"/>
          </p:cNvSpPr>
          <p:nvPr>
            <p:ph type="subTitle" idx="1" hasCustomPrompt="1"/>
          </p:nvPr>
        </p:nvSpPr>
        <p:spPr>
          <a:xfrm>
            <a:off x="1440000" y="3848492"/>
            <a:ext cx="7470000" cy="197490"/>
          </a:xfrm>
        </p:spPr>
        <p:txBody>
          <a:bodyPr>
            <a:spAutoFit/>
          </a:bodyPr>
          <a:lstStyle>
            <a:lvl1pPr marL="0" marR="0" indent="0" algn="l" defTabSz="457200" rtl="0" eaLnBrk="1" fontAlgn="auto" latinLnBrk="0" hangingPunct="1">
              <a:lnSpc>
                <a:spcPct val="90000"/>
              </a:lnSpc>
              <a:spcBef>
                <a:spcPts val="1200"/>
              </a:spcBef>
              <a:spcAft>
                <a:spcPts val="0"/>
              </a:spcAft>
              <a:buClr>
                <a:srgbClr val="DE481C"/>
              </a:buClr>
              <a:buSzPct val="120000"/>
              <a:buFont typeface="Lucida Grande"/>
              <a:buNone/>
              <a:tabLst/>
              <a:defRPr sz="1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presentation subtitle</a:t>
            </a:r>
          </a:p>
        </p:txBody>
      </p:sp>
      <p:sp>
        <p:nvSpPr>
          <p:cNvPr id="25" name="Title 24"/>
          <p:cNvSpPr>
            <a:spLocks noGrp="1"/>
          </p:cNvSpPr>
          <p:nvPr>
            <p:ph type="title" hasCustomPrompt="1"/>
          </p:nvPr>
        </p:nvSpPr>
        <p:spPr>
          <a:xfrm>
            <a:off x="1440000" y="3420580"/>
            <a:ext cx="7470000" cy="377026"/>
          </a:xfrm>
        </p:spPr>
        <p:txBody>
          <a:bodyPr anchor="t" anchorCtr="0">
            <a:normAutofit/>
          </a:bodyPr>
          <a:lstStyle>
            <a:lvl1pPr algn="l">
              <a:lnSpc>
                <a:spcPct val="85000"/>
              </a:lnSpc>
              <a:defRPr sz="2800" b="1" i="0">
                <a:solidFill>
                  <a:srgbClr val="FFFFFF"/>
                </a:solidFill>
              </a:defRPr>
            </a:lvl1pPr>
          </a:lstStyle>
          <a:p>
            <a:r>
              <a:rPr lang="en-GB" dirty="0"/>
              <a:t>Click to edit presentation title</a:t>
            </a:r>
          </a:p>
        </p:txBody>
      </p:sp>
      <p:sp>
        <p:nvSpPr>
          <p:cNvPr id="4" name="Text Placeholder 3"/>
          <p:cNvSpPr>
            <a:spLocks noGrp="1"/>
          </p:cNvSpPr>
          <p:nvPr>
            <p:ph type="body" sz="quarter" idx="11" hasCustomPrompt="1"/>
          </p:nvPr>
        </p:nvSpPr>
        <p:spPr>
          <a:xfrm>
            <a:off x="0" y="3553200"/>
            <a:ext cx="1029600" cy="183600"/>
          </a:xfrm>
        </p:spPr>
        <p:txBody>
          <a:bodyPr>
            <a:normAutofit/>
          </a:bodyPr>
          <a:lstStyle>
            <a:lvl1pPr marL="0" indent="0" algn="r">
              <a:buNone/>
              <a:defRPr sz="1200">
                <a:solidFill>
                  <a:schemeClr val="bg1"/>
                </a:solidFill>
              </a:defRPr>
            </a:lvl1pPr>
          </a:lstStyle>
          <a:p>
            <a:pPr lvl="0"/>
            <a:fld id="{C750183E-5AE1-DC40-89B1-1CBB18EE30C8}" type="datetime1">
              <a:rPr lang="en-GB" smtClean="0"/>
              <a:pPr lvl="0"/>
              <a:t>14/10/2013</a:t>
            </a:fld>
            <a:endParaRPr lang="en-GB" dirty="0"/>
          </a:p>
        </p:txBody>
      </p:sp>
    </p:spTree>
    <p:extLst>
      <p:ext uri="{BB962C8B-B14F-4D97-AF65-F5344CB8AC3E}">
        <p14:creationId xmlns:p14="http://schemas.microsoft.com/office/powerpoint/2010/main" val="1118522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Jisc Slide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A55F06-C352-544E-8237-6F33909C7E7A}" type="slidenum">
              <a:rPr lang="en-GB" smtClean="0"/>
              <a:pPr/>
              <a:t>‹Nr.›</a:t>
            </a:fld>
            <a:endParaRPr lang="en-GB" dirty="0"/>
          </a:p>
        </p:txBody>
      </p:sp>
      <p:cxnSp>
        <p:nvCxnSpPr>
          <p:cNvPr id="5" name="Straight Connector 4"/>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7" name="Straight Connector 6"/>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8" name="Picture 7"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422730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isc Slide (End Slide 1)">
    <p:spTree>
      <p:nvGrpSpPr>
        <p:cNvPr id="1" name=""/>
        <p:cNvGrpSpPr/>
        <p:nvPr/>
      </p:nvGrpSpPr>
      <p:grpSpPr>
        <a:xfrm>
          <a:off x="0" y="0"/>
          <a:ext cx="0" cy="0"/>
          <a:chOff x="0" y="0"/>
          <a:chExt cx="0" cy="0"/>
        </a:xfrm>
      </p:grpSpPr>
      <p:pic>
        <p:nvPicPr>
          <p:cNvPr id="11" name="Picture 10" descr="shutterstock_129615650_handphone(tomedi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8743" y="637817"/>
            <a:ext cx="4691258" cy="5143500"/>
          </a:xfrm>
          <a:prstGeom prst="rect">
            <a:avLst/>
          </a:prstGeom>
        </p:spPr>
      </p:pic>
      <p:sp>
        <p:nvSpPr>
          <p:cNvPr id="2" name="Title 1"/>
          <p:cNvSpPr>
            <a:spLocks noGrp="1"/>
          </p:cNvSpPr>
          <p:nvPr>
            <p:ph type="title" hasCustomPrompt="1"/>
          </p:nvPr>
        </p:nvSpPr>
        <p:spPr/>
        <p:txBody>
          <a:bodyPr/>
          <a:lstStyle>
            <a:lvl1pPr>
              <a:defRPr>
                <a:solidFill>
                  <a:schemeClr val="accent5"/>
                </a:solidFill>
              </a:defRPr>
            </a:lvl1pPr>
          </a:lstStyle>
          <a:p>
            <a:r>
              <a:rPr lang="en-GB" dirty="0"/>
              <a:t>Click to edit slide title</a:t>
            </a:r>
          </a:p>
        </p:txBody>
      </p:sp>
      <p:sp>
        <p:nvSpPr>
          <p:cNvPr id="5" name="Slide Number Placeholder 4"/>
          <p:cNvSpPr>
            <a:spLocks noGrp="1"/>
          </p:cNvSpPr>
          <p:nvPr>
            <p:ph type="sldNum" sz="quarter" idx="12"/>
          </p:nvPr>
        </p:nvSpPr>
        <p:spPr/>
        <p:txBody>
          <a:bodyPr/>
          <a:lstStyle/>
          <a:p>
            <a:fld id="{F0A55F06-C352-544E-8237-6F33909C7E7A}" type="slidenum">
              <a:rPr lang="en-GB" smtClean="0"/>
              <a:pPr/>
              <a:t>‹Nr.›</a:t>
            </a:fld>
            <a:endParaRPr lang="en-GB" dirty="0"/>
          </a:p>
        </p:txBody>
      </p:sp>
      <p:cxnSp>
        <p:nvCxnSpPr>
          <p:cNvPr id="6" name="Straight Connector 5"/>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7" name="Straight Connector 6"/>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8" name="Picture 7" descr="2013_Jisc_Logo_RGB300(19.5m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2736925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isc Slide (End Slide 2)">
    <p:spTree>
      <p:nvGrpSpPr>
        <p:cNvPr id="1" name=""/>
        <p:cNvGrpSpPr/>
        <p:nvPr/>
      </p:nvGrpSpPr>
      <p:grpSpPr>
        <a:xfrm>
          <a:off x="0" y="0"/>
          <a:ext cx="0" cy="0"/>
          <a:chOff x="0" y="0"/>
          <a:chExt cx="0" cy="0"/>
        </a:xfrm>
      </p:grpSpPr>
      <p:pic>
        <p:nvPicPr>
          <p:cNvPr id="13" name="Picture 12" descr="deletem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1020"/>
            <a:ext cx="7473696" cy="4602480"/>
          </a:xfrm>
          <a:prstGeom prst="rect">
            <a:avLst/>
          </a:prstGeom>
        </p:spPr>
      </p:pic>
      <p:sp>
        <p:nvSpPr>
          <p:cNvPr id="2" name="Title 1"/>
          <p:cNvSpPr>
            <a:spLocks noGrp="1"/>
          </p:cNvSpPr>
          <p:nvPr>
            <p:ph type="title" hasCustomPrompt="1"/>
          </p:nvPr>
        </p:nvSpPr>
        <p:spPr/>
        <p:txBody>
          <a:bodyPr/>
          <a:lstStyle/>
          <a:p>
            <a:r>
              <a:rPr lang="en-GB" dirty="0"/>
              <a:t>Click to edit slide title</a:t>
            </a:r>
          </a:p>
        </p:txBody>
      </p:sp>
      <p:sp>
        <p:nvSpPr>
          <p:cNvPr id="3" name="Date Placeholder 2"/>
          <p:cNvSpPr>
            <a:spLocks noGrp="1"/>
          </p:cNvSpPr>
          <p:nvPr>
            <p:ph type="dt" sz="half" idx="10"/>
          </p:nvPr>
        </p:nvSpPr>
        <p:spPr>
          <a:xfrm>
            <a:off x="234000" y="4896000"/>
            <a:ext cx="720000" cy="180000"/>
          </a:xfrm>
          <a:prstGeom prst="rect">
            <a:avLst/>
          </a:prstGeom>
        </p:spPr>
        <p:txBody>
          <a:bodyPr/>
          <a:lstStyle/>
          <a:p>
            <a:r>
              <a:rPr lang="en-US" dirty="0"/>
              <a:t>26/11/2013</a:t>
            </a:r>
            <a:endParaRPr lang="en-GB" dirty="0"/>
          </a:p>
        </p:txBody>
      </p:sp>
      <p:sp>
        <p:nvSpPr>
          <p:cNvPr id="4" name="Footer Placeholder 3"/>
          <p:cNvSpPr>
            <a:spLocks noGrp="1"/>
          </p:cNvSpPr>
          <p:nvPr>
            <p:ph type="ftr" sz="quarter" idx="11"/>
          </p:nvPr>
        </p:nvSpPr>
        <p:spPr>
          <a:xfrm>
            <a:off x="990000" y="4896000"/>
            <a:ext cx="7164000" cy="180000"/>
          </a:xfrm>
          <a:prstGeom prst="rect">
            <a:avLst/>
          </a:prstGeom>
        </p:spPr>
        <p:txBody>
          <a:bodyPr/>
          <a:lstStyle/>
          <a:p>
            <a:r>
              <a:rPr lang="en-GB" dirty="0"/>
              <a:t>Jisc Co-design</a:t>
            </a:r>
          </a:p>
        </p:txBody>
      </p:sp>
      <p:sp>
        <p:nvSpPr>
          <p:cNvPr id="5" name="Slide Number Placeholder 4"/>
          <p:cNvSpPr>
            <a:spLocks noGrp="1"/>
          </p:cNvSpPr>
          <p:nvPr>
            <p:ph type="sldNum" sz="quarter" idx="12"/>
          </p:nvPr>
        </p:nvSpPr>
        <p:spPr/>
        <p:txBody>
          <a:bodyPr/>
          <a:lstStyle/>
          <a:p>
            <a:fld id="{F0A55F06-C352-544E-8237-6F33909C7E7A}" type="slidenum">
              <a:rPr lang="en-GB" smtClean="0"/>
              <a:pPr/>
              <a:t>‹Nr.›</a:t>
            </a:fld>
            <a:endParaRPr lang="en-GB" dirty="0"/>
          </a:p>
        </p:txBody>
      </p:sp>
      <p:cxnSp>
        <p:nvCxnSpPr>
          <p:cNvPr id="6" name="Straight Connector 5"/>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7" name="Straight Connector 6"/>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8" name="Picture 7" descr="2013_Jisc_Logo_RGB300(19.5m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2844119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Larg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3200" y="1635647"/>
            <a:ext cx="7434000" cy="3137955"/>
          </a:xfrm>
        </p:spPr>
        <p:txBody>
          <a:bodyPr>
            <a:normAutofit/>
          </a:bodyPr>
          <a:lstStyle>
            <a:lvl1pPr>
              <a:lnSpc>
                <a:spcPct val="100000"/>
              </a:lnSpc>
              <a:defRPr sz="2000"/>
            </a:lvl1pPr>
            <a:lvl2pPr marL="216000" indent="-216000">
              <a:lnSpc>
                <a:spcPct val="100000"/>
              </a:lnSpc>
              <a:defRPr sz="2000"/>
            </a:lvl2pPr>
            <a:lvl3pPr marL="432000" indent="-216000">
              <a:lnSpc>
                <a:spcPct val="100000"/>
              </a:lnSpc>
              <a:defRPr sz="2000"/>
            </a:lvl3pPr>
            <a:lvl4pPr marL="648000" indent="-216000">
              <a:lnSpc>
                <a:spcPct val="100000"/>
              </a:lnSpc>
              <a:defRPr sz="2000"/>
            </a:lvl4pPr>
            <a:lvl5pPr marL="864000" indent="-216000">
              <a:lnSpc>
                <a:spcPct val="10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8768D980-8028-4768-849B-459B1B49463D}" type="slidenum">
              <a:rPr lang="en-GB" smtClean="0"/>
              <a:pPr/>
              <a:t>‹Nr.›</a:t>
            </a:fld>
            <a:endParaRPr lang="en-GB"/>
          </a:p>
        </p:txBody>
      </p:sp>
      <p:sp>
        <p:nvSpPr>
          <p:cNvPr id="11" name="Text Placeholder 10"/>
          <p:cNvSpPr>
            <a:spLocks noGrp="1"/>
          </p:cNvSpPr>
          <p:nvPr>
            <p:ph type="body" sz="quarter" idx="13" hasCustomPrompt="1"/>
          </p:nvPr>
        </p:nvSpPr>
        <p:spPr>
          <a:xfrm>
            <a:off x="493200" y="1247316"/>
            <a:ext cx="7434000" cy="292388"/>
          </a:xfrm>
        </p:spPr>
        <p:txBody>
          <a:bodyPr>
            <a:spAutoFit/>
          </a:bodyPr>
          <a:lstStyle>
            <a:lvl1pPr>
              <a:lnSpc>
                <a:spcPct val="100000"/>
              </a:lnSpc>
              <a:defRPr sz="1900" b="1">
                <a:solidFill>
                  <a:schemeClr val="bg2"/>
                </a:solidFill>
              </a:defRPr>
            </a:lvl1pPr>
          </a:lstStyle>
          <a:p>
            <a:pPr lvl="0"/>
            <a:r>
              <a:rPr lang="en-US" dirty="0"/>
              <a:t>Insert Sub-headline if required</a:t>
            </a:r>
            <a:endParaRPr lang="en-GB" dirty="0"/>
          </a:p>
        </p:txBody>
      </p:sp>
      <p:cxnSp>
        <p:nvCxnSpPr>
          <p:cNvPr id="12" name="Straight Connector 11"/>
          <p:cNvCxnSpPr/>
          <p:nvPr userDrawn="1"/>
        </p:nvCxnSpPr>
        <p:spPr>
          <a:xfrm>
            <a:off x="493200" y="390079"/>
            <a:ext cx="81576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Jisc Small Logo.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3200" y="0"/>
            <a:ext cx="466344" cy="267462"/>
          </a:xfrm>
          <a:prstGeom prst="rect">
            <a:avLst/>
          </a:prstGeom>
        </p:spPr>
      </p:pic>
    </p:spTree>
    <p:extLst>
      <p:ext uri="{BB962C8B-B14F-4D97-AF65-F5344CB8AC3E}">
        <p14:creationId xmlns:p14="http://schemas.microsoft.com/office/powerpoint/2010/main" val="3926993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4" name="Rectangle 13"/>
          <p:cNvSpPr/>
          <p:nvPr userDrawn="1"/>
        </p:nvSpPr>
        <p:spPr>
          <a:xfrm>
            <a:off x="0" y="945000"/>
            <a:ext cx="9144000" cy="419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bIns="0" rtlCol="0" anchor="ctr"/>
          <a:lstStyle/>
          <a:p>
            <a:pPr algn="ctr"/>
            <a:endParaRPr lang="en-US" sz="1350"/>
          </a:p>
        </p:txBody>
      </p:sp>
      <p:sp>
        <p:nvSpPr>
          <p:cNvPr id="2" name="Title 1"/>
          <p:cNvSpPr>
            <a:spLocks noGrp="1"/>
          </p:cNvSpPr>
          <p:nvPr>
            <p:ph type="title" hasCustomPrompt="1"/>
          </p:nvPr>
        </p:nvSpPr>
        <p:spPr>
          <a:xfrm>
            <a:off x="1287731" y="259260"/>
            <a:ext cx="7600669" cy="317189"/>
          </a:xfrm>
          <a:prstGeom prst="rect">
            <a:avLst/>
          </a:prstGeom>
        </p:spPr>
        <p:txBody>
          <a:bodyPr vert="horz" lIns="0" tIns="0" rIns="0" bIns="0"/>
          <a:lstStyle>
            <a:lvl1pPr algn="r">
              <a:defRPr sz="1875" b="0" i="0" baseline="0">
                <a:solidFill>
                  <a:srgbClr val="009FE3"/>
                </a:solidFill>
                <a:effectLst/>
                <a:latin typeface="Arial"/>
              </a:defRPr>
            </a:lvl1pPr>
          </a:lstStyle>
          <a:p>
            <a:r>
              <a:rPr lang="en-GB" dirty="0"/>
              <a:t>Slide title</a:t>
            </a:r>
            <a:endParaRPr lang="en-US" dirty="0"/>
          </a:p>
        </p:txBody>
      </p:sp>
      <p:sp>
        <p:nvSpPr>
          <p:cNvPr id="7" name="Content Placeholder 6"/>
          <p:cNvSpPr>
            <a:spLocks noGrp="1"/>
          </p:cNvSpPr>
          <p:nvPr>
            <p:ph sz="quarter" idx="10"/>
          </p:nvPr>
        </p:nvSpPr>
        <p:spPr>
          <a:xfrm>
            <a:off x="270000" y="745966"/>
            <a:ext cx="8640000" cy="4114034"/>
          </a:xfrm>
          <a:prstGeom prst="rect">
            <a:avLst/>
          </a:prstGeom>
        </p:spPr>
        <p:txBody>
          <a:bodyPr vert="horz" lIns="0" tIns="0" rIns="0" bIns="0"/>
          <a:lstStyle>
            <a:lvl1pPr marL="162000" indent="-162000">
              <a:spcBef>
                <a:spcPts val="450"/>
              </a:spcBef>
              <a:buClr>
                <a:srgbClr val="009FE3"/>
              </a:buClr>
              <a:buSzPct val="125000"/>
              <a:buFont typeface="Wingdings" charset="2"/>
              <a:buChar char="§"/>
              <a:defRPr sz="1500" baseline="0">
                <a:solidFill>
                  <a:schemeClr val="tx1"/>
                </a:solidFill>
                <a:latin typeface="Arial"/>
              </a:defRPr>
            </a:lvl1pPr>
            <a:lvl2pPr marL="324000" indent="-162000">
              <a:spcBef>
                <a:spcPts val="450"/>
              </a:spcBef>
              <a:buClr>
                <a:srgbClr val="009FE3"/>
              </a:buClr>
              <a:buSzPct val="125000"/>
              <a:defRPr sz="1500" baseline="0">
                <a:solidFill>
                  <a:schemeClr val="tx1"/>
                </a:solidFill>
                <a:latin typeface="Arial"/>
              </a:defRPr>
            </a:lvl2pPr>
            <a:lvl3pPr marL="486000" indent="-162000">
              <a:spcBef>
                <a:spcPts val="225"/>
              </a:spcBef>
              <a:buClr>
                <a:srgbClr val="009FE3"/>
              </a:buClr>
              <a:buSzPct val="125000"/>
              <a:defRPr sz="1500" baseline="0">
                <a:solidFill>
                  <a:schemeClr val="tx1"/>
                </a:solidFill>
                <a:latin typeface="Arial"/>
              </a:defRPr>
            </a:lvl3pPr>
            <a:lvl4pPr marL="648000" indent="-162000">
              <a:spcBef>
                <a:spcPts val="225"/>
              </a:spcBef>
              <a:buClr>
                <a:srgbClr val="009FE3"/>
              </a:buClr>
              <a:buSzPct val="125000"/>
              <a:defRPr baseline="0">
                <a:solidFill>
                  <a:schemeClr val="tx1"/>
                </a:solidFill>
                <a:latin typeface="Arial"/>
              </a:defRPr>
            </a:lvl4pPr>
            <a:lvl5pPr marL="810000" indent="-162000">
              <a:spcBef>
                <a:spcPts val="225"/>
              </a:spcBef>
              <a:buClr>
                <a:srgbClr val="009FE3"/>
              </a:buClr>
              <a:buSzPct val="125000"/>
              <a:defRPr sz="1500" baseline="0">
                <a:solidFill>
                  <a:schemeClr val="tx1"/>
                </a:solidFill>
                <a:latin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JISC_Logo_RGB15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001" y="202500"/>
            <a:ext cx="928922" cy="365256"/>
          </a:xfrm>
          <a:prstGeom prst="rect">
            <a:avLst/>
          </a:prstGeom>
        </p:spPr>
      </p:pic>
      <p:sp>
        <p:nvSpPr>
          <p:cNvPr id="9" name="Date Placeholder 13"/>
          <p:cNvSpPr>
            <a:spLocks noGrp="1"/>
          </p:cNvSpPr>
          <p:nvPr>
            <p:ph type="dt" sz="half" idx="2"/>
          </p:nvPr>
        </p:nvSpPr>
        <p:spPr>
          <a:xfrm>
            <a:off x="270001" y="4962600"/>
            <a:ext cx="1102975" cy="162000"/>
          </a:xfrm>
          <a:prstGeom prst="rect">
            <a:avLst/>
          </a:prstGeom>
        </p:spPr>
        <p:txBody>
          <a:bodyPr lIns="0" tIns="0" rIns="0" bIns="0" anchor="t" anchorCtr="0"/>
          <a:lstStyle>
            <a:lvl1pPr>
              <a:defRPr sz="750">
                <a:solidFill>
                  <a:schemeClr val="tx1">
                    <a:lumMod val="75000"/>
                    <a:lumOff val="25000"/>
                  </a:schemeClr>
                </a:solidFill>
                <a:latin typeface="Arial"/>
              </a:defRPr>
            </a:lvl1pPr>
          </a:lstStyle>
          <a:p>
            <a:fld id="{C86C877B-3357-4751-88AA-363160C3626E}" type="datetime1">
              <a:rPr lang="en-GB" smtClean="0"/>
              <a:t>05/10/2016</a:t>
            </a:fld>
            <a:endParaRPr lang="en-US" dirty="0"/>
          </a:p>
        </p:txBody>
      </p:sp>
      <p:sp>
        <p:nvSpPr>
          <p:cNvPr id="11" name="Footer Placeholder 14"/>
          <p:cNvSpPr>
            <a:spLocks noGrp="1"/>
          </p:cNvSpPr>
          <p:nvPr>
            <p:ph type="ftr" sz="quarter" idx="3"/>
          </p:nvPr>
        </p:nvSpPr>
        <p:spPr>
          <a:xfrm>
            <a:off x="1525943" y="4963536"/>
            <a:ext cx="6480000" cy="162000"/>
          </a:xfrm>
          <a:prstGeom prst="rect">
            <a:avLst/>
          </a:prstGeom>
        </p:spPr>
        <p:txBody>
          <a:bodyPr lIns="0" tIns="0" rIns="0" bIns="0" anchor="t" anchorCtr="0"/>
          <a:lstStyle>
            <a:lvl1pPr algn="l">
              <a:defRPr sz="750" b="1" baseline="0">
                <a:solidFill>
                  <a:srgbClr val="404040"/>
                </a:solidFill>
                <a:latin typeface="Arial"/>
              </a:defRPr>
            </a:lvl1pPr>
          </a:lstStyle>
          <a:p>
            <a:r>
              <a:rPr lang="en-GB"/>
              <a:t>Digital Future of Research. Manchester Metropolitan University.</a:t>
            </a:r>
            <a:endParaRPr lang="en-US" dirty="0"/>
          </a:p>
        </p:txBody>
      </p:sp>
      <p:sp>
        <p:nvSpPr>
          <p:cNvPr id="12" name="Slide Number Placeholder 15"/>
          <p:cNvSpPr>
            <a:spLocks noGrp="1"/>
          </p:cNvSpPr>
          <p:nvPr>
            <p:ph type="sldNum" sz="quarter" idx="4"/>
          </p:nvPr>
        </p:nvSpPr>
        <p:spPr>
          <a:xfrm>
            <a:off x="8052510" y="4963536"/>
            <a:ext cx="835891" cy="162000"/>
          </a:xfrm>
          <a:prstGeom prst="rect">
            <a:avLst/>
          </a:prstGeom>
        </p:spPr>
        <p:txBody>
          <a:bodyPr lIns="0" tIns="0" rIns="0" bIns="0" anchor="t" anchorCtr="0"/>
          <a:lstStyle>
            <a:lvl1pPr algn="r">
              <a:defRPr sz="750">
                <a:solidFill>
                  <a:srgbClr val="404040"/>
                </a:solidFill>
                <a:latin typeface="Arial"/>
              </a:defRPr>
            </a:lvl1pPr>
          </a:lstStyle>
          <a:p>
            <a:r>
              <a:rPr lang="en-US" dirty="0"/>
              <a:t>slide </a:t>
            </a:r>
            <a:fld id="{3CF8BEBA-977D-6E47-AC03-B1AB42481F20}" type="slidenum">
              <a:rPr lang="en-US" smtClean="0"/>
              <a:pPr/>
              <a:t>‹Nr.›</a:t>
            </a:fld>
            <a:endParaRPr lang="en-US" dirty="0"/>
          </a:p>
        </p:txBody>
      </p:sp>
      <p:cxnSp>
        <p:nvCxnSpPr>
          <p:cNvPr id="4" name="Straight Connector 3"/>
          <p:cNvCxnSpPr/>
          <p:nvPr userDrawn="1"/>
        </p:nvCxnSpPr>
        <p:spPr>
          <a:xfrm>
            <a:off x="0" y="621041"/>
            <a:ext cx="9144000" cy="0"/>
          </a:xfrm>
          <a:prstGeom prst="line">
            <a:avLst/>
          </a:prstGeom>
          <a:ln w="19050">
            <a:solidFill>
              <a:srgbClr val="F47B2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0" y="4942618"/>
            <a:ext cx="9144000" cy="0"/>
          </a:xfrm>
          <a:prstGeom prst="line">
            <a:avLst/>
          </a:prstGeom>
          <a:ln w="9525">
            <a:solidFill>
              <a:srgbClr val="F47B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138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on Slide">
    <p:spTree>
      <p:nvGrpSpPr>
        <p:cNvPr id="1" name=""/>
        <p:cNvGrpSpPr/>
        <p:nvPr/>
      </p:nvGrpSpPr>
      <p:grpSpPr>
        <a:xfrm>
          <a:off x="0" y="0"/>
          <a:ext cx="0" cy="0"/>
          <a:chOff x="0" y="0"/>
          <a:chExt cx="0" cy="0"/>
        </a:xfrm>
      </p:grpSpPr>
      <p:sp>
        <p:nvSpPr>
          <p:cNvPr id="16" name="Date Placeholder 13"/>
          <p:cNvSpPr>
            <a:spLocks noGrp="1"/>
          </p:cNvSpPr>
          <p:nvPr>
            <p:ph type="dt" sz="half" idx="2"/>
          </p:nvPr>
        </p:nvSpPr>
        <p:spPr>
          <a:xfrm>
            <a:off x="270001" y="4962600"/>
            <a:ext cx="1102975" cy="162000"/>
          </a:xfrm>
          <a:prstGeom prst="rect">
            <a:avLst/>
          </a:prstGeom>
        </p:spPr>
        <p:txBody>
          <a:bodyPr lIns="0" tIns="0" rIns="0" bIns="0" anchor="t" anchorCtr="0"/>
          <a:lstStyle>
            <a:lvl1pPr>
              <a:defRPr sz="750">
                <a:solidFill>
                  <a:schemeClr val="tx1"/>
                </a:solidFill>
                <a:latin typeface="Arial"/>
              </a:defRPr>
            </a:lvl1pPr>
          </a:lstStyle>
          <a:p>
            <a:fld id="{175717DE-8920-458E-A356-B4A3E8A8BA74}" type="datetime1">
              <a:rPr lang="en-GB" smtClean="0"/>
              <a:t>05/10/2016</a:t>
            </a:fld>
            <a:endParaRPr lang="en-US" dirty="0"/>
          </a:p>
        </p:txBody>
      </p:sp>
      <p:sp>
        <p:nvSpPr>
          <p:cNvPr id="18" name="Slide Number Placeholder 15"/>
          <p:cNvSpPr>
            <a:spLocks noGrp="1"/>
          </p:cNvSpPr>
          <p:nvPr>
            <p:ph type="sldNum" sz="quarter" idx="4"/>
          </p:nvPr>
        </p:nvSpPr>
        <p:spPr>
          <a:xfrm>
            <a:off x="8052510" y="4963536"/>
            <a:ext cx="835891" cy="162000"/>
          </a:xfrm>
          <a:prstGeom prst="rect">
            <a:avLst/>
          </a:prstGeom>
        </p:spPr>
        <p:txBody>
          <a:bodyPr lIns="0" tIns="0" rIns="0" bIns="0" anchor="t" anchorCtr="0"/>
          <a:lstStyle>
            <a:lvl1pPr algn="r">
              <a:defRPr sz="750">
                <a:solidFill>
                  <a:srgbClr val="000000"/>
                </a:solidFill>
                <a:latin typeface="Arial"/>
              </a:defRPr>
            </a:lvl1pPr>
          </a:lstStyle>
          <a:p>
            <a:r>
              <a:rPr lang="en-US" dirty="0"/>
              <a:t>slide </a:t>
            </a:r>
            <a:fld id="{3CF8BEBA-977D-6E47-AC03-B1AB42481F20}" type="slidenum">
              <a:rPr lang="en-US" smtClean="0"/>
              <a:pPr/>
              <a:t>‹Nr.›</a:t>
            </a:fld>
            <a:endParaRPr lang="en-US" dirty="0"/>
          </a:p>
        </p:txBody>
      </p:sp>
      <p:pic>
        <p:nvPicPr>
          <p:cNvPr id="10" name="Picture 9" descr="JISC_Logo_RGB15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001" y="202500"/>
            <a:ext cx="928922" cy="365256"/>
          </a:xfrm>
          <a:prstGeom prst="rect">
            <a:avLst/>
          </a:prstGeom>
        </p:spPr>
      </p:pic>
      <p:cxnSp>
        <p:nvCxnSpPr>
          <p:cNvPr id="11" name="Straight Connector 10"/>
          <p:cNvCxnSpPr/>
          <p:nvPr userDrawn="1"/>
        </p:nvCxnSpPr>
        <p:spPr>
          <a:xfrm>
            <a:off x="0" y="621041"/>
            <a:ext cx="9144000" cy="0"/>
          </a:xfrm>
          <a:prstGeom prst="line">
            <a:avLst/>
          </a:prstGeom>
          <a:ln w="19050">
            <a:solidFill>
              <a:srgbClr val="F47B2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0" y="4942618"/>
            <a:ext cx="9144000" cy="0"/>
          </a:xfrm>
          <a:prstGeom prst="line">
            <a:avLst/>
          </a:prstGeom>
          <a:ln w="9525">
            <a:solidFill>
              <a:srgbClr val="F47B2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98923" y="202501"/>
            <a:ext cx="7886700" cy="994172"/>
          </a:xfrm>
          <a:prstGeom prst="rect">
            <a:avLst/>
          </a:prstGeom>
        </p:spPr>
        <p:txBody>
          <a:bodyPr/>
          <a:lstStyle>
            <a:lvl1pPr algn="r">
              <a:defRPr sz="2400"/>
            </a:lvl1pPr>
          </a:lstStyle>
          <a:p>
            <a:r>
              <a:rPr lang="en-US" dirty="0"/>
              <a:t>Click to edit Master title style</a:t>
            </a:r>
            <a:endParaRPr lang="en-GB" dirty="0"/>
          </a:p>
        </p:txBody>
      </p:sp>
      <p:sp>
        <p:nvSpPr>
          <p:cNvPr id="8" name="Content Placeholder 6"/>
          <p:cNvSpPr>
            <a:spLocks noGrp="1"/>
          </p:cNvSpPr>
          <p:nvPr>
            <p:ph sz="quarter" idx="10"/>
          </p:nvPr>
        </p:nvSpPr>
        <p:spPr>
          <a:xfrm>
            <a:off x="270000" y="745966"/>
            <a:ext cx="8640000" cy="4114034"/>
          </a:xfrm>
          <a:prstGeom prst="rect">
            <a:avLst/>
          </a:prstGeom>
        </p:spPr>
        <p:txBody>
          <a:bodyPr vert="horz" lIns="0" tIns="0" rIns="0" bIns="0"/>
          <a:lstStyle>
            <a:lvl1pPr marL="162000" indent="-162000">
              <a:spcBef>
                <a:spcPts val="450"/>
              </a:spcBef>
              <a:buClr>
                <a:srgbClr val="009FE3"/>
              </a:buClr>
              <a:buSzPct val="125000"/>
              <a:buFont typeface="Wingdings" charset="2"/>
              <a:buChar char="§"/>
              <a:defRPr sz="1500" baseline="0">
                <a:solidFill>
                  <a:schemeClr val="tx1"/>
                </a:solidFill>
                <a:latin typeface="Arial"/>
              </a:defRPr>
            </a:lvl1pPr>
            <a:lvl2pPr marL="324000" indent="-162000">
              <a:spcBef>
                <a:spcPts val="450"/>
              </a:spcBef>
              <a:buClr>
                <a:srgbClr val="009FE3"/>
              </a:buClr>
              <a:buSzPct val="125000"/>
              <a:defRPr sz="1500" baseline="0">
                <a:solidFill>
                  <a:schemeClr val="tx1"/>
                </a:solidFill>
                <a:latin typeface="Arial"/>
              </a:defRPr>
            </a:lvl2pPr>
            <a:lvl3pPr marL="486000" indent="-162000">
              <a:spcBef>
                <a:spcPts val="225"/>
              </a:spcBef>
              <a:buClr>
                <a:srgbClr val="009FE3"/>
              </a:buClr>
              <a:buSzPct val="125000"/>
              <a:defRPr sz="1500" baseline="0">
                <a:solidFill>
                  <a:schemeClr val="tx1"/>
                </a:solidFill>
                <a:latin typeface="Arial"/>
              </a:defRPr>
            </a:lvl3pPr>
            <a:lvl4pPr marL="648000" indent="-162000">
              <a:spcBef>
                <a:spcPts val="225"/>
              </a:spcBef>
              <a:buClr>
                <a:srgbClr val="009FE3"/>
              </a:buClr>
              <a:buSzPct val="125000"/>
              <a:defRPr baseline="0">
                <a:solidFill>
                  <a:schemeClr val="tx1"/>
                </a:solidFill>
                <a:latin typeface="Arial"/>
              </a:defRPr>
            </a:lvl4pPr>
            <a:lvl5pPr marL="810000" indent="-162000">
              <a:spcBef>
                <a:spcPts val="225"/>
              </a:spcBef>
              <a:buClr>
                <a:srgbClr val="009FE3"/>
              </a:buClr>
              <a:buSzPct val="125000"/>
              <a:defRPr sz="1500" baseline="0">
                <a:solidFill>
                  <a:schemeClr val="tx1"/>
                </a:solidFill>
                <a:latin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6860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4CFD018C-DF07-4CB7-BE68-6D36B29320BB}" type="datetime1">
              <a:rPr lang="en-GB" smtClean="0">
                <a:solidFill>
                  <a:prstClr val="black">
                    <a:tint val="75000"/>
                  </a:prstClr>
                </a:solidFill>
              </a:rPr>
              <a:t>05/10/2016</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r>
              <a:rPr lang="en-GB">
                <a:solidFill>
                  <a:prstClr val="black">
                    <a:tint val="75000"/>
                  </a:prstClr>
                </a:solidFill>
              </a:rPr>
              <a:t>Digital Future of Research. Manchester Metropolitan University.</a:t>
            </a: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3714B6E-8A73-834B-9BDD-1F079AAC1D89}"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565415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Jisc Title Slide">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0" y="0"/>
            <a:ext cx="9144000" cy="5148000"/>
          </a:xfrm>
        </p:spPr>
        <p:txBody>
          <a:bodyPr>
            <a:normAutofit/>
          </a:bodyPr>
          <a:lstStyle>
            <a:lvl1pPr marL="0" indent="0">
              <a:buNone/>
              <a:defRPr sz="1800"/>
            </a:lvl1pPr>
          </a:lstStyle>
          <a:p>
            <a:endParaRPr lang="en-GB" dirty="0"/>
          </a:p>
        </p:txBody>
      </p:sp>
      <p:sp>
        <p:nvSpPr>
          <p:cNvPr id="3" name="Subtitle 2"/>
          <p:cNvSpPr>
            <a:spLocks noGrp="1"/>
          </p:cNvSpPr>
          <p:nvPr>
            <p:ph type="subTitle" idx="1" hasCustomPrompt="1"/>
          </p:nvPr>
        </p:nvSpPr>
        <p:spPr>
          <a:xfrm>
            <a:off x="1440000" y="3848492"/>
            <a:ext cx="7470000" cy="197490"/>
          </a:xfrm>
        </p:spPr>
        <p:txBody>
          <a:bodyPr>
            <a:spAutoFit/>
          </a:bodyPr>
          <a:lstStyle>
            <a:lvl1pPr marL="0" marR="0" indent="0" algn="l" defTabSz="457200" rtl="0" eaLnBrk="1" fontAlgn="auto" latinLnBrk="0" hangingPunct="1">
              <a:lnSpc>
                <a:spcPct val="90000"/>
              </a:lnSpc>
              <a:spcBef>
                <a:spcPts val="1200"/>
              </a:spcBef>
              <a:spcAft>
                <a:spcPts val="0"/>
              </a:spcAft>
              <a:buClr>
                <a:srgbClr val="DE481C"/>
              </a:buClr>
              <a:buSzPct val="120000"/>
              <a:buFont typeface="Lucida Grande"/>
              <a:buNone/>
              <a:tabLst/>
              <a:defRPr sz="1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presentation subtitle</a:t>
            </a:r>
          </a:p>
        </p:txBody>
      </p:sp>
      <p:sp>
        <p:nvSpPr>
          <p:cNvPr id="25" name="Title 24"/>
          <p:cNvSpPr>
            <a:spLocks noGrp="1"/>
          </p:cNvSpPr>
          <p:nvPr>
            <p:ph type="title" hasCustomPrompt="1"/>
          </p:nvPr>
        </p:nvSpPr>
        <p:spPr>
          <a:xfrm>
            <a:off x="1440000" y="3420580"/>
            <a:ext cx="7470000" cy="377026"/>
          </a:xfrm>
        </p:spPr>
        <p:txBody>
          <a:bodyPr anchor="t" anchorCtr="0">
            <a:normAutofit/>
          </a:bodyPr>
          <a:lstStyle>
            <a:lvl1pPr algn="l">
              <a:lnSpc>
                <a:spcPct val="85000"/>
              </a:lnSpc>
              <a:defRPr sz="2800" b="1" i="0">
                <a:solidFill>
                  <a:srgbClr val="FFFFFF"/>
                </a:solidFill>
              </a:defRPr>
            </a:lvl1pPr>
          </a:lstStyle>
          <a:p>
            <a:r>
              <a:rPr lang="en-GB" dirty="0"/>
              <a:t>Click to edit presentation title</a:t>
            </a:r>
          </a:p>
        </p:txBody>
      </p:sp>
      <p:sp>
        <p:nvSpPr>
          <p:cNvPr id="4" name="Text Placeholder 3"/>
          <p:cNvSpPr>
            <a:spLocks noGrp="1"/>
          </p:cNvSpPr>
          <p:nvPr>
            <p:ph type="body" sz="quarter" idx="11" hasCustomPrompt="1"/>
          </p:nvPr>
        </p:nvSpPr>
        <p:spPr>
          <a:xfrm>
            <a:off x="0" y="3553200"/>
            <a:ext cx="1029600" cy="183600"/>
          </a:xfrm>
        </p:spPr>
        <p:txBody>
          <a:bodyPr>
            <a:normAutofit/>
          </a:bodyPr>
          <a:lstStyle>
            <a:lvl1pPr marL="0" indent="0" algn="r">
              <a:buNone/>
              <a:defRPr sz="1200">
                <a:solidFill>
                  <a:schemeClr val="bg1"/>
                </a:solidFill>
              </a:defRPr>
            </a:lvl1pPr>
          </a:lstStyle>
          <a:p>
            <a:pPr lvl="0"/>
            <a:fld id="{C750183E-5AE1-DC40-89B1-1CBB18EE30C8}" type="datetime1">
              <a:rPr lang="en-GB" smtClean="0"/>
              <a:t>14/10/2013</a:t>
            </a:fld>
            <a:endParaRPr lang="en-GB" dirty="0"/>
          </a:p>
        </p:txBody>
      </p:sp>
    </p:spTree>
    <p:extLst>
      <p:ext uri="{BB962C8B-B14F-4D97-AF65-F5344CB8AC3E}">
        <p14:creationId xmlns:p14="http://schemas.microsoft.com/office/powerpoint/2010/main" val="1069341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Jisc 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69736" y="1710000"/>
            <a:ext cx="7740264" cy="430887"/>
          </a:xfrm>
        </p:spPr>
        <p:txBody>
          <a:bodyPr wrap="square" anchor="t">
            <a:spAutoFit/>
          </a:bodyPr>
          <a:lstStyle>
            <a:lvl1pPr algn="l">
              <a:defRPr sz="2800" b="1" cap="none">
                <a:solidFill>
                  <a:schemeClr val="accent5"/>
                </a:solidFill>
              </a:defRPr>
            </a:lvl1pPr>
          </a:lstStyle>
          <a:p>
            <a:r>
              <a:rPr lang="en-GB" dirty="0"/>
              <a:t>Click to edit section title</a:t>
            </a:r>
          </a:p>
        </p:txBody>
      </p:sp>
      <p:sp>
        <p:nvSpPr>
          <p:cNvPr id="3" name="Text Placeholder 2"/>
          <p:cNvSpPr>
            <a:spLocks noGrp="1"/>
          </p:cNvSpPr>
          <p:nvPr>
            <p:ph type="body" idx="1" hasCustomPrompt="1"/>
          </p:nvPr>
        </p:nvSpPr>
        <p:spPr>
          <a:xfrm>
            <a:off x="1169736" y="2705036"/>
            <a:ext cx="7740264" cy="253916"/>
          </a:xfrm>
        </p:spPr>
        <p:txBody>
          <a:bodyPr wrap="square" anchor="t" anchorCtr="0">
            <a:spAutoFit/>
          </a:bodyPr>
          <a:lstStyle>
            <a:lvl1pPr marL="0" indent="0">
              <a:buNone/>
              <a:defRPr sz="1800">
                <a:solidFill>
                  <a:srgbClr val="2C384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edit section subtitle</a:t>
            </a:r>
          </a:p>
        </p:txBody>
      </p:sp>
      <p:pic>
        <p:nvPicPr>
          <p:cNvPr id="11" name="Picture 10" descr="2013_Jisc_Logo_RGB300(26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935736" cy="545592"/>
          </a:xfrm>
          <a:prstGeom prst="rect">
            <a:avLst/>
          </a:prstGeom>
        </p:spPr>
      </p:pic>
      <p:sp>
        <p:nvSpPr>
          <p:cNvPr id="4" name="Date Placeholder 3"/>
          <p:cNvSpPr>
            <a:spLocks noGrp="1"/>
          </p:cNvSpPr>
          <p:nvPr>
            <p:ph type="dt" sz="half" idx="10"/>
          </p:nvPr>
        </p:nvSpPr>
        <p:spPr/>
        <p:txBody>
          <a:bodyPr/>
          <a:lstStyle/>
          <a:p>
            <a:r>
              <a:rPr lang="en-GB"/>
              <a:t>06/08/2014</a:t>
            </a:r>
            <a:endParaRPr lang="en-GB" dirty="0"/>
          </a:p>
        </p:txBody>
      </p:sp>
      <p:sp>
        <p:nvSpPr>
          <p:cNvPr id="5" name="Footer Placeholder 4"/>
          <p:cNvSpPr>
            <a:spLocks noGrp="1"/>
          </p:cNvSpPr>
          <p:nvPr>
            <p:ph type="ftr" sz="quarter" idx="11"/>
          </p:nvPr>
        </p:nvSpPr>
        <p:spPr/>
        <p:txBody>
          <a:bodyPr/>
          <a:lstStyle/>
          <a:p>
            <a:r>
              <a:rPr lang="en-GB"/>
              <a:t>Customer service reshaping</a:t>
            </a:r>
            <a:endParaRPr lang="en-GB" dirty="0"/>
          </a:p>
        </p:txBody>
      </p:sp>
      <p:sp>
        <p:nvSpPr>
          <p:cNvPr id="6" name="Slide Number Placeholder 5"/>
          <p:cNvSpPr>
            <a:spLocks noGrp="1"/>
          </p:cNvSpPr>
          <p:nvPr>
            <p:ph type="sldNum" sz="quarter" idx="12"/>
          </p:nvPr>
        </p:nvSpPr>
        <p:spPr/>
        <p:txBody>
          <a:bodyPr/>
          <a:lstStyle/>
          <a:p>
            <a:fld id="{F0A55F06-C352-544E-8237-6F33909C7E7A}" type="slidenum">
              <a:rPr lang="en-GB" smtClean="0"/>
              <a:pPr/>
              <a:t>‹Nr.›</a:t>
            </a:fld>
            <a:endParaRPr lang="en-GB" dirty="0"/>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Tree>
    <p:extLst>
      <p:ext uri="{BB962C8B-B14F-4D97-AF65-F5344CB8AC3E}">
        <p14:creationId xmlns:p14="http://schemas.microsoft.com/office/powerpoint/2010/main" val="3475551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Jisc Slide (1 c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5"/>
                </a:solidFill>
              </a:defRPr>
            </a:lvl1pPr>
          </a:lstStyle>
          <a:p>
            <a:r>
              <a:rPr lang="en-GB" dirty="0"/>
              <a:t>Click to edit slide title</a:t>
            </a:r>
          </a:p>
        </p:txBody>
      </p:sp>
      <p:sp>
        <p:nvSpPr>
          <p:cNvPr id="3" name="Content Placeholder 2"/>
          <p:cNvSpPr>
            <a:spLocks noGrp="1"/>
          </p:cNvSpPr>
          <p:nvPr>
            <p:ph idx="1" hasCustomPrompt="1"/>
          </p:nvPr>
        </p:nvSpPr>
        <p:spPr/>
        <p:txBody>
          <a:body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r>
              <a:rPr lang="en-GB"/>
              <a:t>06/08/2014</a:t>
            </a:r>
          </a:p>
        </p:txBody>
      </p:sp>
      <p:sp>
        <p:nvSpPr>
          <p:cNvPr id="5" name="Footer Placeholder 4"/>
          <p:cNvSpPr>
            <a:spLocks noGrp="1"/>
          </p:cNvSpPr>
          <p:nvPr>
            <p:ph type="ftr" sz="quarter" idx="11"/>
          </p:nvPr>
        </p:nvSpPr>
        <p:spPr/>
        <p:txBody>
          <a:bodyPr/>
          <a:lstStyle/>
          <a:p>
            <a:r>
              <a:rPr lang="en-GB"/>
              <a:t>Customer service reshaping</a:t>
            </a:r>
          </a:p>
        </p:txBody>
      </p:sp>
      <p:sp>
        <p:nvSpPr>
          <p:cNvPr id="6" name="Slide Number Placeholder 5"/>
          <p:cNvSpPr>
            <a:spLocks noGrp="1"/>
          </p:cNvSpPr>
          <p:nvPr>
            <p:ph type="sldNum" sz="quarter" idx="12"/>
          </p:nvPr>
        </p:nvSpPr>
        <p:spPr/>
        <p:txBody>
          <a:bodyPr/>
          <a:lstStyle/>
          <a:p>
            <a:fld id="{F0A55F06-C352-544E-8237-6F33909C7E7A}" type="slidenum">
              <a:rPr lang="en-GB" smtClean="0"/>
              <a:t>‹Nr.›</a:t>
            </a:fld>
            <a:endParaRPr lang="en-GB"/>
          </a:p>
        </p:txBody>
      </p:sp>
      <p:cxnSp>
        <p:nvCxnSpPr>
          <p:cNvPr id="7" name="Straight Connector 6"/>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10" name="Picture 9"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344375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Jisc 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69736" y="1710000"/>
            <a:ext cx="7740264" cy="430887"/>
          </a:xfrm>
        </p:spPr>
        <p:txBody>
          <a:bodyPr wrap="square" anchor="t">
            <a:spAutoFit/>
          </a:bodyPr>
          <a:lstStyle>
            <a:lvl1pPr algn="l">
              <a:defRPr sz="2800" b="1" cap="none">
                <a:solidFill>
                  <a:schemeClr val="accent5"/>
                </a:solidFill>
              </a:defRPr>
            </a:lvl1pPr>
          </a:lstStyle>
          <a:p>
            <a:r>
              <a:rPr lang="en-GB" dirty="0"/>
              <a:t>Click to edit section title</a:t>
            </a:r>
          </a:p>
        </p:txBody>
      </p:sp>
      <p:sp>
        <p:nvSpPr>
          <p:cNvPr id="3" name="Text Placeholder 2"/>
          <p:cNvSpPr>
            <a:spLocks noGrp="1"/>
          </p:cNvSpPr>
          <p:nvPr>
            <p:ph type="body" idx="1" hasCustomPrompt="1"/>
          </p:nvPr>
        </p:nvSpPr>
        <p:spPr>
          <a:xfrm>
            <a:off x="1169736" y="2705036"/>
            <a:ext cx="7740264" cy="253916"/>
          </a:xfrm>
        </p:spPr>
        <p:txBody>
          <a:bodyPr wrap="square" anchor="t" anchorCtr="0">
            <a:spAutoFit/>
          </a:bodyPr>
          <a:lstStyle>
            <a:lvl1pPr marL="0" indent="0">
              <a:buNone/>
              <a:defRPr sz="1800">
                <a:solidFill>
                  <a:srgbClr val="2C384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edit section subtitle</a:t>
            </a:r>
          </a:p>
        </p:txBody>
      </p:sp>
      <p:pic>
        <p:nvPicPr>
          <p:cNvPr id="11" name="Picture 10" descr="2013_Jisc_Logo_RGB300(26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935736" cy="545592"/>
          </a:xfrm>
          <a:prstGeom prst="rect">
            <a:avLst/>
          </a:prstGeom>
        </p:spPr>
      </p:pic>
      <p:sp>
        <p:nvSpPr>
          <p:cNvPr id="6" name="Slide Number Placeholder 5"/>
          <p:cNvSpPr>
            <a:spLocks noGrp="1"/>
          </p:cNvSpPr>
          <p:nvPr>
            <p:ph type="sldNum" sz="quarter" idx="12"/>
          </p:nvPr>
        </p:nvSpPr>
        <p:spPr/>
        <p:txBody>
          <a:bodyPr/>
          <a:lstStyle/>
          <a:p>
            <a:fld id="{F0A55F06-C352-544E-8237-6F33909C7E7A}" type="slidenum">
              <a:rPr lang="en-GB" smtClean="0"/>
              <a:pPr/>
              <a:t>‹Nr.›</a:t>
            </a:fld>
            <a:endParaRPr lang="en-GB" dirty="0"/>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Tree>
    <p:extLst>
      <p:ext uri="{BB962C8B-B14F-4D97-AF65-F5344CB8AC3E}">
        <p14:creationId xmlns:p14="http://schemas.microsoft.com/office/powerpoint/2010/main" val="945719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Jisc Slide (1 col +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5"/>
                </a:solidFill>
              </a:defRPr>
            </a:lvl1pPr>
          </a:lstStyle>
          <a:p>
            <a:r>
              <a:rPr lang="en-GB" dirty="0"/>
              <a:t>Click to edit slide title</a:t>
            </a:r>
          </a:p>
        </p:txBody>
      </p:sp>
      <p:sp>
        <p:nvSpPr>
          <p:cNvPr id="3" name="Date Placeholder 2"/>
          <p:cNvSpPr>
            <a:spLocks noGrp="1"/>
          </p:cNvSpPr>
          <p:nvPr>
            <p:ph type="dt" sz="half" idx="10"/>
          </p:nvPr>
        </p:nvSpPr>
        <p:spPr/>
        <p:txBody>
          <a:bodyPr/>
          <a:lstStyle/>
          <a:p>
            <a:r>
              <a:rPr lang="en-GB"/>
              <a:t>06/08/2014</a:t>
            </a:r>
            <a:endParaRPr lang="en-GB" dirty="0"/>
          </a:p>
        </p:txBody>
      </p:sp>
      <p:sp>
        <p:nvSpPr>
          <p:cNvPr id="4" name="Footer Placeholder 3"/>
          <p:cNvSpPr>
            <a:spLocks noGrp="1"/>
          </p:cNvSpPr>
          <p:nvPr>
            <p:ph type="ftr" sz="quarter" idx="11"/>
          </p:nvPr>
        </p:nvSpPr>
        <p:spPr/>
        <p:txBody>
          <a:bodyPr/>
          <a:lstStyle/>
          <a:p>
            <a:r>
              <a:rPr lang="en-GB"/>
              <a:t>Customer service reshaping</a:t>
            </a:r>
            <a:endParaRPr lang="en-GB" dirty="0"/>
          </a:p>
        </p:txBody>
      </p:sp>
      <p:sp>
        <p:nvSpPr>
          <p:cNvPr id="5" name="Slide Number Placeholder 4"/>
          <p:cNvSpPr>
            <a:spLocks noGrp="1"/>
          </p:cNvSpPr>
          <p:nvPr>
            <p:ph type="sldNum" sz="quarter" idx="12"/>
          </p:nvPr>
        </p:nvSpPr>
        <p:spPr/>
        <p:txBody>
          <a:bodyPr/>
          <a:lstStyle/>
          <a:p>
            <a:fld id="{F0A55F06-C352-544E-8237-6F33909C7E7A}" type="slidenum">
              <a:rPr lang="en-GB" smtClean="0"/>
              <a:pPr/>
              <a:t>‹Nr.›</a:t>
            </a:fld>
            <a:endParaRPr lang="en-GB" dirty="0"/>
          </a:p>
        </p:txBody>
      </p:sp>
      <p:sp>
        <p:nvSpPr>
          <p:cNvPr id="6" name="Content Placeholder 2"/>
          <p:cNvSpPr>
            <a:spLocks noGrp="1"/>
          </p:cNvSpPr>
          <p:nvPr>
            <p:ph idx="1" hasCustomPrompt="1"/>
          </p:nvPr>
        </p:nvSpPr>
        <p:spPr>
          <a:xfrm>
            <a:off x="234000" y="1350000"/>
            <a:ext cx="8676000" cy="3420000"/>
          </a:xfrm>
        </p:spPr>
        <p:txBody>
          <a:body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7" name="Straight Connector 6"/>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9" name="Picture 8"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
        <p:nvSpPr>
          <p:cNvPr id="10" name="Text Placeholder 2"/>
          <p:cNvSpPr>
            <a:spLocks noGrp="1"/>
          </p:cNvSpPr>
          <p:nvPr>
            <p:ph type="body" idx="13" hasCustomPrompt="1"/>
          </p:nvPr>
        </p:nvSpPr>
        <p:spPr>
          <a:xfrm>
            <a:off x="234000" y="900000"/>
            <a:ext cx="8676000" cy="450000"/>
          </a:xfrm>
        </p:spPr>
        <p:txBody>
          <a:bodyPr anchor="t" anchorCtr="0">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slide heading</a:t>
            </a:r>
          </a:p>
        </p:txBody>
      </p:sp>
    </p:spTree>
    <p:extLst>
      <p:ext uri="{BB962C8B-B14F-4D97-AF65-F5344CB8AC3E}">
        <p14:creationId xmlns:p14="http://schemas.microsoft.com/office/powerpoint/2010/main" val="1919834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Jisc Slide (2 c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5"/>
                </a:solidFill>
              </a:defRPr>
            </a:lvl1pPr>
          </a:lstStyle>
          <a:p>
            <a:r>
              <a:rPr lang="en-GB" dirty="0"/>
              <a:t>Click to edit slide title</a:t>
            </a:r>
          </a:p>
        </p:txBody>
      </p:sp>
      <p:sp>
        <p:nvSpPr>
          <p:cNvPr id="3" name="Content Placeholder 2"/>
          <p:cNvSpPr>
            <a:spLocks noGrp="1"/>
          </p:cNvSpPr>
          <p:nvPr>
            <p:ph sz="half" idx="1" hasCustomPrompt="1"/>
          </p:nvPr>
        </p:nvSpPr>
        <p:spPr>
          <a:xfrm>
            <a:off x="234000" y="900113"/>
            <a:ext cx="4140000" cy="3870000"/>
          </a:xfrm>
        </p:spPr>
        <p:txBody>
          <a:bodyPr/>
          <a:lstStyle>
            <a:lvl1pPr>
              <a:defRPr sz="2800">
                <a:solidFill>
                  <a:srgbClr val="2C3841"/>
                </a:solidFill>
              </a:defRPr>
            </a:lvl1pPr>
            <a:lvl2pPr>
              <a:defRPr sz="2800">
                <a:solidFill>
                  <a:srgbClr val="2C3841"/>
                </a:solidFill>
              </a:defRPr>
            </a:lvl2pPr>
            <a:lvl3pPr>
              <a:defRPr sz="2400">
                <a:solidFill>
                  <a:srgbClr val="2C3841"/>
                </a:solidFill>
              </a:defRPr>
            </a:lvl3pPr>
            <a:lvl4pPr>
              <a:defRPr sz="2400">
                <a:solidFill>
                  <a:srgbClr val="2C3841"/>
                </a:solidFill>
              </a:defRPr>
            </a:lvl4pPr>
            <a:lvl5pPr>
              <a:defRPr sz="2400">
                <a:solidFill>
                  <a:srgbClr val="2C3841"/>
                </a:solidFill>
              </a:defRPr>
            </a:lvl5pPr>
            <a:lvl6pPr>
              <a:defRPr sz="1800"/>
            </a:lvl6pPr>
            <a:lvl7pPr>
              <a:defRPr sz="1800"/>
            </a:lvl7pPr>
            <a:lvl8pPr>
              <a:defRPr sz="1800"/>
            </a:lvl8pPr>
            <a:lvl9pPr>
              <a:defRPr sz="18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770001" y="900113"/>
            <a:ext cx="4140000" cy="3870000"/>
          </a:xfrm>
        </p:spPr>
        <p:txBody>
          <a:bodyPr/>
          <a:lstStyle>
            <a:lvl1pPr>
              <a:defRPr sz="2800"/>
            </a:lvl1pPr>
            <a:lvl2pPr>
              <a:defRPr sz="28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p>
            <a:r>
              <a:rPr lang="en-GB"/>
              <a:t>06/08/2014</a:t>
            </a:r>
          </a:p>
        </p:txBody>
      </p:sp>
      <p:sp>
        <p:nvSpPr>
          <p:cNvPr id="6" name="Footer Placeholder 5"/>
          <p:cNvSpPr>
            <a:spLocks noGrp="1"/>
          </p:cNvSpPr>
          <p:nvPr>
            <p:ph type="ftr" sz="quarter" idx="11"/>
          </p:nvPr>
        </p:nvSpPr>
        <p:spPr/>
        <p:txBody>
          <a:bodyPr/>
          <a:lstStyle/>
          <a:p>
            <a:r>
              <a:rPr lang="en-GB"/>
              <a:t>Customer service reshaping</a:t>
            </a:r>
          </a:p>
        </p:txBody>
      </p:sp>
      <p:sp>
        <p:nvSpPr>
          <p:cNvPr id="7" name="Slide Number Placeholder 6"/>
          <p:cNvSpPr>
            <a:spLocks noGrp="1"/>
          </p:cNvSpPr>
          <p:nvPr>
            <p:ph type="sldNum" sz="quarter" idx="12"/>
          </p:nvPr>
        </p:nvSpPr>
        <p:spPr/>
        <p:txBody>
          <a:bodyPr/>
          <a:lstStyle/>
          <a:p>
            <a:fld id="{F0A55F06-C352-544E-8237-6F33909C7E7A}" type="slidenum">
              <a:rPr lang="en-GB" smtClean="0"/>
              <a:t>‹Nr.›</a:t>
            </a:fld>
            <a:endParaRPr lang="en-GB"/>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10" name="Straight Connector 9"/>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11" name="Picture 10"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4130511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Jisc Slide (2 col +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4000" y="0"/>
            <a:ext cx="7506000" cy="468000"/>
          </a:xfrm>
        </p:spPr>
        <p:txBody>
          <a:bodyPr/>
          <a:lstStyle>
            <a:lvl1pPr>
              <a:defRPr>
                <a:solidFill>
                  <a:schemeClr val="accent5"/>
                </a:solidFill>
              </a:defRPr>
            </a:lvl1pPr>
          </a:lstStyle>
          <a:p>
            <a:r>
              <a:rPr lang="en-GB" dirty="0"/>
              <a:t>Click to edit slide title</a:t>
            </a:r>
          </a:p>
        </p:txBody>
      </p:sp>
      <p:sp>
        <p:nvSpPr>
          <p:cNvPr id="3" name="Text Placeholder 2"/>
          <p:cNvSpPr>
            <a:spLocks noGrp="1"/>
          </p:cNvSpPr>
          <p:nvPr>
            <p:ph type="body" idx="1" hasCustomPrompt="1"/>
          </p:nvPr>
        </p:nvSpPr>
        <p:spPr>
          <a:xfrm>
            <a:off x="234000" y="900000"/>
            <a:ext cx="4140000" cy="450000"/>
          </a:xfrm>
        </p:spPr>
        <p:txBody>
          <a:bodyPr anchor="t" anchorCtr="0">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slide heading</a:t>
            </a:r>
          </a:p>
        </p:txBody>
      </p:sp>
      <p:sp>
        <p:nvSpPr>
          <p:cNvPr id="4" name="Content Placeholder 3"/>
          <p:cNvSpPr>
            <a:spLocks noGrp="1"/>
          </p:cNvSpPr>
          <p:nvPr>
            <p:ph sz="half" idx="2" hasCustomPrompt="1"/>
          </p:nvPr>
        </p:nvSpPr>
        <p:spPr>
          <a:xfrm>
            <a:off x="234000" y="1350000"/>
            <a:ext cx="4139999" cy="3420000"/>
          </a:xfrm>
        </p:spPr>
        <p:txBody>
          <a:bodyPr/>
          <a:lstStyle>
            <a:lvl1pPr>
              <a:defRPr sz="2800"/>
            </a:lvl1pPr>
            <a:lvl2pPr>
              <a:defRPr sz="28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p:cNvSpPr>
            <a:spLocks noGrp="1"/>
          </p:cNvSpPr>
          <p:nvPr>
            <p:ph type="body" sz="quarter" idx="3" hasCustomPrompt="1"/>
          </p:nvPr>
        </p:nvSpPr>
        <p:spPr>
          <a:xfrm>
            <a:off x="4770001" y="900000"/>
            <a:ext cx="4140000" cy="450000"/>
          </a:xfrm>
        </p:spPr>
        <p:txBody>
          <a:bodyPr anchor="t" anchorCtr="0">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slide heading</a:t>
            </a:r>
          </a:p>
        </p:txBody>
      </p:sp>
      <p:sp>
        <p:nvSpPr>
          <p:cNvPr id="6" name="Content Placeholder 5"/>
          <p:cNvSpPr>
            <a:spLocks noGrp="1"/>
          </p:cNvSpPr>
          <p:nvPr>
            <p:ph sz="quarter" idx="4" hasCustomPrompt="1"/>
          </p:nvPr>
        </p:nvSpPr>
        <p:spPr>
          <a:xfrm>
            <a:off x="4770000" y="1350000"/>
            <a:ext cx="4139999" cy="3420000"/>
          </a:xfrm>
        </p:spPr>
        <p:txBody>
          <a:bodyPr/>
          <a:lstStyle>
            <a:lvl1pPr>
              <a:defRPr sz="2800"/>
            </a:lvl1pPr>
            <a:lvl2pPr>
              <a:defRPr sz="28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p:cNvSpPr>
            <a:spLocks noGrp="1"/>
          </p:cNvSpPr>
          <p:nvPr>
            <p:ph type="dt" sz="half" idx="10"/>
          </p:nvPr>
        </p:nvSpPr>
        <p:spPr/>
        <p:txBody>
          <a:bodyPr/>
          <a:lstStyle/>
          <a:p>
            <a:r>
              <a:rPr lang="en-GB"/>
              <a:t>06/08/2014</a:t>
            </a:r>
          </a:p>
        </p:txBody>
      </p:sp>
      <p:sp>
        <p:nvSpPr>
          <p:cNvPr id="8" name="Footer Placeholder 7"/>
          <p:cNvSpPr>
            <a:spLocks noGrp="1"/>
          </p:cNvSpPr>
          <p:nvPr>
            <p:ph type="ftr" sz="quarter" idx="11"/>
          </p:nvPr>
        </p:nvSpPr>
        <p:spPr/>
        <p:txBody>
          <a:bodyPr/>
          <a:lstStyle/>
          <a:p>
            <a:r>
              <a:rPr lang="en-GB"/>
              <a:t>Customer service reshaping</a:t>
            </a:r>
          </a:p>
        </p:txBody>
      </p:sp>
      <p:sp>
        <p:nvSpPr>
          <p:cNvPr id="9" name="Slide Number Placeholder 8"/>
          <p:cNvSpPr>
            <a:spLocks noGrp="1"/>
          </p:cNvSpPr>
          <p:nvPr>
            <p:ph type="sldNum" sz="quarter" idx="12"/>
          </p:nvPr>
        </p:nvSpPr>
        <p:spPr/>
        <p:txBody>
          <a:bodyPr/>
          <a:lstStyle/>
          <a:p>
            <a:fld id="{F0A55F06-C352-544E-8237-6F33909C7E7A}" type="slidenum">
              <a:rPr lang="en-GB" smtClean="0"/>
              <a:t>‹Nr.›</a:t>
            </a:fld>
            <a:endParaRPr lang="en-GB"/>
          </a:p>
        </p:txBody>
      </p:sp>
      <p:cxnSp>
        <p:nvCxnSpPr>
          <p:cNvPr id="10" name="Straight Connector 9"/>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12" name="Straight Connector 11"/>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13" name="Picture 12"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323890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Jisc Slide (2 col + 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5"/>
                </a:solidFill>
              </a:defRPr>
            </a:lvl1pPr>
          </a:lstStyle>
          <a:p>
            <a:r>
              <a:rPr lang="en-GB" dirty="0"/>
              <a:t>Click to edit slide title</a:t>
            </a:r>
          </a:p>
        </p:txBody>
      </p:sp>
      <p:sp>
        <p:nvSpPr>
          <p:cNvPr id="3" name="Date Placeholder 2"/>
          <p:cNvSpPr>
            <a:spLocks noGrp="1"/>
          </p:cNvSpPr>
          <p:nvPr>
            <p:ph type="dt" sz="half" idx="10"/>
          </p:nvPr>
        </p:nvSpPr>
        <p:spPr/>
        <p:txBody>
          <a:bodyPr/>
          <a:lstStyle/>
          <a:p>
            <a:r>
              <a:rPr lang="en-GB"/>
              <a:t>06/08/2014</a:t>
            </a:r>
            <a:endParaRPr lang="en-GB" dirty="0"/>
          </a:p>
        </p:txBody>
      </p:sp>
      <p:sp>
        <p:nvSpPr>
          <p:cNvPr id="4" name="Footer Placeholder 3"/>
          <p:cNvSpPr>
            <a:spLocks noGrp="1"/>
          </p:cNvSpPr>
          <p:nvPr>
            <p:ph type="ftr" sz="quarter" idx="11"/>
          </p:nvPr>
        </p:nvSpPr>
        <p:spPr/>
        <p:txBody>
          <a:bodyPr/>
          <a:lstStyle/>
          <a:p>
            <a:r>
              <a:rPr lang="en-GB"/>
              <a:t>Customer service reshaping</a:t>
            </a:r>
            <a:endParaRPr lang="en-GB" dirty="0"/>
          </a:p>
        </p:txBody>
      </p:sp>
      <p:sp>
        <p:nvSpPr>
          <p:cNvPr id="5" name="Slide Number Placeholder 4"/>
          <p:cNvSpPr>
            <a:spLocks noGrp="1"/>
          </p:cNvSpPr>
          <p:nvPr>
            <p:ph type="sldNum" sz="quarter" idx="12"/>
          </p:nvPr>
        </p:nvSpPr>
        <p:spPr/>
        <p:txBody>
          <a:bodyPr/>
          <a:lstStyle/>
          <a:p>
            <a:fld id="{F0A55F06-C352-544E-8237-6F33909C7E7A}" type="slidenum">
              <a:rPr lang="en-GB" smtClean="0"/>
              <a:pPr/>
              <a:t>‹Nr.›</a:t>
            </a:fld>
            <a:endParaRPr lang="en-GB" dirty="0"/>
          </a:p>
        </p:txBody>
      </p:sp>
      <p:sp>
        <p:nvSpPr>
          <p:cNvPr id="6" name="Content Placeholder 2"/>
          <p:cNvSpPr>
            <a:spLocks noGrp="1"/>
          </p:cNvSpPr>
          <p:nvPr>
            <p:ph sz="half" idx="1" hasCustomPrompt="1"/>
          </p:nvPr>
        </p:nvSpPr>
        <p:spPr>
          <a:xfrm>
            <a:off x="234000" y="900113"/>
            <a:ext cx="4140000" cy="3870000"/>
          </a:xfrm>
        </p:spPr>
        <p:txBody>
          <a:bodyPr/>
          <a:lstStyle>
            <a:lvl1pPr>
              <a:defRPr sz="2800">
                <a:solidFill>
                  <a:srgbClr val="2C3841"/>
                </a:solidFill>
              </a:defRPr>
            </a:lvl1pPr>
            <a:lvl2pPr>
              <a:defRPr sz="2800">
                <a:solidFill>
                  <a:srgbClr val="2C3841"/>
                </a:solidFill>
              </a:defRPr>
            </a:lvl2pPr>
            <a:lvl3pPr>
              <a:defRPr sz="2400">
                <a:solidFill>
                  <a:srgbClr val="2C3841"/>
                </a:solidFill>
              </a:defRPr>
            </a:lvl3pPr>
            <a:lvl4pPr>
              <a:defRPr sz="2400">
                <a:solidFill>
                  <a:srgbClr val="2C3841"/>
                </a:solidFill>
              </a:defRPr>
            </a:lvl4pPr>
            <a:lvl5pPr>
              <a:defRPr sz="2400">
                <a:solidFill>
                  <a:srgbClr val="2C3841"/>
                </a:solidFill>
              </a:defRPr>
            </a:lvl5pPr>
            <a:lvl6pPr>
              <a:defRPr sz="1800"/>
            </a:lvl6pPr>
            <a:lvl7pPr>
              <a:defRPr sz="1800"/>
            </a:lvl7pPr>
            <a:lvl8pPr>
              <a:defRPr sz="1800"/>
            </a:lvl8pPr>
            <a:lvl9pPr>
              <a:defRPr sz="18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Content Placeholder 3"/>
          <p:cNvSpPr>
            <a:spLocks noGrp="1"/>
          </p:cNvSpPr>
          <p:nvPr>
            <p:ph sz="half" idx="2" hasCustomPrompt="1"/>
          </p:nvPr>
        </p:nvSpPr>
        <p:spPr>
          <a:xfrm>
            <a:off x="4770001" y="900113"/>
            <a:ext cx="4140000" cy="1846800"/>
          </a:xfrm>
        </p:spPr>
        <p:txBody>
          <a:bodyPr/>
          <a:lstStyle>
            <a:lvl1pPr>
              <a:defRPr sz="2800"/>
            </a:lvl1pPr>
            <a:lvl2pPr>
              <a:defRPr sz="28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9" name="Straight Connector 8"/>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10" name="Picture 9"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
        <p:nvSpPr>
          <p:cNvPr id="11" name="Content Placeholder 3"/>
          <p:cNvSpPr>
            <a:spLocks noGrp="1"/>
          </p:cNvSpPr>
          <p:nvPr>
            <p:ph sz="half" idx="13" hasCustomPrompt="1"/>
          </p:nvPr>
        </p:nvSpPr>
        <p:spPr>
          <a:xfrm>
            <a:off x="4770001" y="2923296"/>
            <a:ext cx="4140000" cy="1846800"/>
          </a:xfrm>
        </p:spPr>
        <p:txBody>
          <a:bodyPr/>
          <a:lstStyle>
            <a:lvl1pPr>
              <a:defRPr sz="2800"/>
            </a:lvl1pPr>
            <a:lvl2pPr>
              <a:defRPr sz="28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599033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Jisc Slide (Pic +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4000" y="0"/>
            <a:ext cx="7506000" cy="468000"/>
          </a:xfrm>
        </p:spPr>
        <p:txBody>
          <a:bodyPr anchor="b">
            <a:normAutofit/>
          </a:bodyPr>
          <a:lstStyle>
            <a:lvl1pPr algn="r">
              <a:defRPr sz="2800" b="1">
                <a:solidFill>
                  <a:schemeClr val="accent5"/>
                </a:solidFill>
              </a:defRPr>
            </a:lvl1pPr>
          </a:lstStyle>
          <a:p>
            <a:r>
              <a:rPr lang="en-GB" dirty="0"/>
              <a:t>Click to edit slide title</a:t>
            </a:r>
          </a:p>
        </p:txBody>
      </p:sp>
      <p:sp>
        <p:nvSpPr>
          <p:cNvPr id="3" name="Picture Placeholder 2"/>
          <p:cNvSpPr>
            <a:spLocks noGrp="1"/>
          </p:cNvSpPr>
          <p:nvPr>
            <p:ph type="pic" idx="1"/>
          </p:nvPr>
        </p:nvSpPr>
        <p:spPr>
          <a:xfrm>
            <a:off x="936000" y="900000"/>
            <a:ext cx="7200000" cy="3510000"/>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hasCustomPrompt="1"/>
          </p:nvPr>
        </p:nvSpPr>
        <p:spPr>
          <a:xfrm>
            <a:off x="935040" y="4500000"/>
            <a:ext cx="5400000" cy="27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image caption</a:t>
            </a:r>
          </a:p>
        </p:txBody>
      </p:sp>
      <p:sp>
        <p:nvSpPr>
          <p:cNvPr id="5" name="Date Placeholder 4"/>
          <p:cNvSpPr>
            <a:spLocks noGrp="1"/>
          </p:cNvSpPr>
          <p:nvPr>
            <p:ph type="dt" sz="half" idx="10"/>
          </p:nvPr>
        </p:nvSpPr>
        <p:spPr/>
        <p:txBody>
          <a:bodyPr/>
          <a:lstStyle/>
          <a:p>
            <a:r>
              <a:rPr lang="en-GB"/>
              <a:t>06/08/2014</a:t>
            </a:r>
          </a:p>
        </p:txBody>
      </p:sp>
      <p:sp>
        <p:nvSpPr>
          <p:cNvPr id="6" name="Footer Placeholder 5"/>
          <p:cNvSpPr>
            <a:spLocks noGrp="1"/>
          </p:cNvSpPr>
          <p:nvPr>
            <p:ph type="ftr" sz="quarter" idx="11"/>
          </p:nvPr>
        </p:nvSpPr>
        <p:spPr/>
        <p:txBody>
          <a:bodyPr/>
          <a:lstStyle/>
          <a:p>
            <a:r>
              <a:rPr lang="en-GB"/>
              <a:t>Customer service reshaping</a:t>
            </a:r>
          </a:p>
        </p:txBody>
      </p:sp>
      <p:sp>
        <p:nvSpPr>
          <p:cNvPr id="7" name="Slide Number Placeholder 6"/>
          <p:cNvSpPr>
            <a:spLocks noGrp="1"/>
          </p:cNvSpPr>
          <p:nvPr>
            <p:ph type="sldNum" sz="quarter" idx="12"/>
          </p:nvPr>
        </p:nvSpPr>
        <p:spPr/>
        <p:txBody>
          <a:bodyPr/>
          <a:lstStyle/>
          <a:p>
            <a:fld id="{F0A55F06-C352-544E-8237-6F33909C7E7A}" type="slidenum">
              <a:rPr lang="en-GB" smtClean="0"/>
              <a:t>‹Nr.›</a:t>
            </a:fld>
            <a:endParaRPr lang="en-GB"/>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10" name="Straight Connector 9"/>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11" name="Picture 10"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
        <p:nvSpPr>
          <p:cNvPr id="12" name="Text Placeholder 3"/>
          <p:cNvSpPr>
            <a:spLocks noGrp="1"/>
          </p:cNvSpPr>
          <p:nvPr>
            <p:ph type="body" sz="half" idx="13" hasCustomPrompt="1"/>
          </p:nvPr>
        </p:nvSpPr>
        <p:spPr>
          <a:xfrm>
            <a:off x="6335040" y="4500000"/>
            <a:ext cx="1800000" cy="270000"/>
          </a:xfrm>
        </p:spPr>
        <p:txBody>
          <a:bodyPr>
            <a:normAutofit/>
          </a:bodyPr>
          <a:lstStyle>
            <a:lvl1pPr marL="0" indent="0" algn="r">
              <a:buNone/>
              <a:defRPr sz="800">
                <a:solidFill>
                  <a:srgbClr val="9BA7B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image attribution</a:t>
            </a:r>
          </a:p>
        </p:txBody>
      </p:sp>
    </p:spTree>
    <p:extLst>
      <p:ext uri="{BB962C8B-B14F-4D97-AF65-F5344CB8AC3E}">
        <p14:creationId xmlns:p14="http://schemas.microsoft.com/office/powerpoint/2010/main" val="3572889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Jisc Slid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5"/>
                </a:solidFill>
              </a:defRPr>
            </a:lvl1pPr>
          </a:lstStyle>
          <a:p>
            <a:r>
              <a:rPr lang="en-GB" dirty="0"/>
              <a:t>Click to edit slide title</a:t>
            </a:r>
          </a:p>
        </p:txBody>
      </p:sp>
      <p:sp>
        <p:nvSpPr>
          <p:cNvPr id="3" name="Date Placeholder 2"/>
          <p:cNvSpPr>
            <a:spLocks noGrp="1"/>
          </p:cNvSpPr>
          <p:nvPr>
            <p:ph type="dt" sz="half" idx="10"/>
          </p:nvPr>
        </p:nvSpPr>
        <p:spPr/>
        <p:txBody>
          <a:bodyPr/>
          <a:lstStyle/>
          <a:p>
            <a:r>
              <a:rPr lang="en-GB"/>
              <a:t>06/08/2014</a:t>
            </a:r>
          </a:p>
        </p:txBody>
      </p:sp>
      <p:sp>
        <p:nvSpPr>
          <p:cNvPr id="4" name="Footer Placeholder 3"/>
          <p:cNvSpPr>
            <a:spLocks noGrp="1"/>
          </p:cNvSpPr>
          <p:nvPr>
            <p:ph type="ftr" sz="quarter" idx="11"/>
          </p:nvPr>
        </p:nvSpPr>
        <p:spPr/>
        <p:txBody>
          <a:bodyPr/>
          <a:lstStyle/>
          <a:p>
            <a:r>
              <a:rPr lang="en-GB"/>
              <a:t>Customer service reshaping</a:t>
            </a:r>
          </a:p>
        </p:txBody>
      </p:sp>
      <p:sp>
        <p:nvSpPr>
          <p:cNvPr id="5" name="Slide Number Placeholder 4"/>
          <p:cNvSpPr>
            <a:spLocks noGrp="1"/>
          </p:cNvSpPr>
          <p:nvPr>
            <p:ph type="sldNum" sz="quarter" idx="12"/>
          </p:nvPr>
        </p:nvSpPr>
        <p:spPr/>
        <p:txBody>
          <a:bodyPr/>
          <a:lstStyle/>
          <a:p>
            <a:fld id="{F0A55F06-C352-544E-8237-6F33909C7E7A}" type="slidenum">
              <a:rPr lang="en-GB" smtClean="0"/>
              <a:t>‹Nr.›</a:t>
            </a:fld>
            <a:endParaRPr lang="en-GB"/>
          </a:p>
        </p:txBody>
      </p:sp>
      <p:cxnSp>
        <p:nvCxnSpPr>
          <p:cNvPr id="6" name="Straight Connector 5"/>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8" name="Straight Connector 7"/>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9" name="Picture 8"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2498599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Jisc Slide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06/08/2014</a:t>
            </a:r>
          </a:p>
        </p:txBody>
      </p:sp>
      <p:sp>
        <p:nvSpPr>
          <p:cNvPr id="3" name="Footer Placeholder 2"/>
          <p:cNvSpPr>
            <a:spLocks noGrp="1"/>
          </p:cNvSpPr>
          <p:nvPr>
            <p:ph type="ftr" sz="quarter" idx="11"/>
          </p:nvPr>
        </p:nvSpPr>
        <p:spPr/>
        <p:txBody>
          <a:bodyPr/>
          <a:lstStyle/>
          <a:p>
            <a:r>
              <a:rPr lang="en-GB"/>
              <a:t>Customer service reshaping</a:t>
            </a:r>
          </a:p>
        </p:txBody>
      </p:sp>
      <p:sp>
        <p:nvSpPr>
          <p:cNvPr id="4" name="Slide Number Placeholder 3"/>
          <p:cNvSpPr>
            <a:spLocks noGrp="1"/>
          </p:cNvSpPr>
          <p:nvPr>
            <p:ph type="sldNum" sz="quarter" idx="12"/>
          </p:nvPr>
        </p:nvSpPr>
        <p:spPr/>
        <p:txBody>
          <a:bodyPr/>
          <a:lstStyle/>
          <a:p>
            <a:fld id="{F0A55F06-C352-544E-8237-6F33909C7E7A}" type="slidenum">
              <a:rPr lang="en-GB" smtClean="0"/>
              <a:t>‹Nr.›</a:t>
            </a:fld>
            <a:endParaRPr lang="en-GB"/>
          </a:p>
        </p:txBody>
      </p:sp>
      <p:cxnSp>
        <p:nvCxnSpPr>
          <p:cNvPr id="5" name="Straight Connector 4"/>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7" name="Straight Connector 6"/>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8" name="Picture 7"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3534583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Jisc Slide (End Slide 1)">
    <p:spTree>
      <p:nvGrpSpPr>
        <p:cNvPr id="1" name=""/>
        <p:cNvGrpSpPr/>
        <p:nvPr/>
      </p:nvGrpSpPr>
      <p:grpSpPr>
        <a:xfrm>
          <a:off x="0" y="0"/>
          <a:ext cx="0" cy="0"/>
          <a:chOff x="0" y="0"/>
          <a:chExt cx="0" cy="0"/>
        </a:xfrm>
      </p:grpSpPr>
      <p:pic>
        <p:nvPicPr>
          <p:cNvPr id="11" name="Picture 10" descr="shutterstock_129615650_handphone(tomedi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8743" y="637817"/>
            <a:ext cx="4691258" cy="5143500"/>
          </a:xfrm>
          <a:prstGeom prst="rect">
            <a:avLst/>
          </a:prstGeom>
        </p:spPr>
      </p:pic>
      <p:sp>
        <p:nvSpPr>
          <p:cNvPr id="2" name="Title 1"/>
          <p:cNvSpPr>
            <a:spLocks noGrp="1"/>
          </p:cNvSpPr>
          <p:nvPr>
            <p:ph type="title" hasCustomPrompt="1"/>
          </p:nvPr>
        </p:nvSpPr>
        <p:spPr/>
        <p:txBody>
          <a:bodyPr/>
          <a:lstStyle>
            <a:lvl1pPr>
              <a:defRPr>
                <a:solidFill>
                  <a:schemeClr val="accent5"/>
                </a:solidFill>
              </a:defRPr>
            </a:lvl1pPr>
          </a:lstStyle>
          <a:p>
            <a:r>
              <a:rPr lang="en-GB" dirty="0"/>
              <a:t>Click to edit slide title</a:t>
            </a:r>
          </a:p>
        </p:txBody>
      </p:sp>
      <p:sp>
        <p:nvSpPr>
          <p:cNvPr id="3" name="Date Placeholder 2"/>
          <p:cNvSpPr>
            <a:spLocks noGrp="1"/>
          </p:cNvSpPr>
          <p:nvPr>
            <p:ph type="dt" sz="half" idx="10"/>
          </p:nvPr>
        </p:nvSpPr>
        <p:spPr/>
        <p:txBody>
          <a:bodyPr/>
          <a:lstStyle/>
          <a:p>
            <a:r>
              <a:rPr lang="en-GB"/>
              <a:t>06/08/2014</a:t>
            </a:r>
            <a:endParaRPr lang="en-GB" dirty="0"/>
          </a:p>
        </p:txBody>
      </p:sp>
      <p:sp>
        <p:nvSpPr>
          <p:cNvPr id="4" name="Footer Placeholder 3"/>
          <p:cNvSpPr>
            <a:spLocks noGrp="1"/>
          </p:cNvSpPr>
          <p:nvPr>
            <p:ph type="ftr" sz="quarter" idx="11"/>
          </p:nvPr>
        </p:nvSpPr>
        <p:spPr/>
        <p:txBody>
          <a:bodyPr/>
          <a:lstStyle/>
          <a:p>
            <a:r>
              <a:rPr lang="en-GB"/>
              <a:t>Customer service reshaping</a:t>
            </a:r>
            <a:endParaRPr lang="en-GB" dirty="0"/>
          </a:p>
        </p:txBody>
      </p:sp>
      <p:sp>
        <p:nvSpPr>
          <p:cNvPr id="5" name="Slide Number Placeholder 4"/>
          <p:cNvSpPr>
            <a:spLocks noGrp="1"/>
          </p:cNvSpPr>
          <p:nvPr>
            <p:ph type="sldNum" sz="quarter" idx="12"/>
          </p:nvPr>
        </p:nvSpPr>
        <p:spPr/>
        <p:txBody>
          <a:bodyPr/>
          <a:lstStyle/>
          <a:p>
            <a:fld id="{F0A55F06-C352-544E-8237-6F33909C7E7A}" type="slidenum">
              <a:rPr lang="en-GB" smtClean="0"/>
              <a:pPr/>
              <a:t>‹Nr.›</a:t>
            </a:fld>
            <a:endParaRPr lang="en-GB" dirty="0"/>
          </a:p>
        </p:txBody>
      </p:sp>
      <p:cxnSp>
        <p:nvCxnSpPr>
          <p:cNvPr id="6" name="Straight Connector 5"/>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7" name="Straight Connector 6"/>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8" name="Picture 7" descr="2013_Jisc_Logo_RGB300(19.5m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486499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Jisc Slide (End Slide 2)">
    <p:spTree>
      <p:nvGrpSpPr>
        <p:cNvPr id="1" name=""/>
        <p:cNvGrpSpPr/>
        <p:nvPr/>
      </p:nvGrpSpPr>
      <p:grpSpPr>
        <a:xfrm>
          <a:off x="0" y="0"/>
          <a:ext cx="0" cy="0"/>
          <a:chOff x="0" y="0"/>
          <a:chExt cx="0" cy="0"/>
        </a:xfrm>
      </p:grpSpPr>
      <p:pic>
        <p:nvPicPr>
          <p:cNvPr id="13" name="Picture 12" descr="deletem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1020"/>
            <a:ext cx="7473696" cy="4602480"/>
          </a:xfrm>
          <a:prstGeom prst="rect">
            <a:avLst/>
          </a:prstGeom>
        </p:spPr>
      </p:pic>
      <p:sp>
        <p:nvSpPr>
          <p:cNvPr id="2" name="Title 1"/>
          <p:cNvSpPr>
            <a:spLocks noGrp="1"/>
          </p:cNvSpPr>
          <p:nvPr>
            <p:ph type="title" hasCustomPrompt="1"/>
          </p:nvPr>
        </p:nvSpPr>
        <p:spPr/>
        <p:txBody>
          <a:bodyPr/>
          <a:lstStyle/>
          <a:p>
            <a:r>
              <a:rPr lang="en-GB" dirty="0"/>
              <a:t>Click to edit slide title</a:t>
            </a:r>
          </a:p>
        </p:txBody>
      </p:sp>
      <p:sp>
        <p:nvSpPr>
          <p:cNvPr id="3" name="Date Placeholder 2"/>
          <p:cNvSpPr>
            <a:spLocks noGrp="1"/>
          </p:cNvSpPr>
          <p:nvPr>
            <p:ph type="dt" sz="half" idx="10"/>
          </p:nvPr>
        </p:nvSpPr>
        <p:spPr/>
        <p:txBody>
          <a:bodyPr/>
          <a:lstStyle/>
          <a:p>
            <a:r>
              <a:rPr lang="en-GB"/>
              <a:t>06/08/2014</a:t>
            </a:r>
            <a:endParaRPr lang="en-GB" dirty="0"/>
          </a:p>
        </p:txBody>
      </p:sp>
      <p:sp>
        <p:nvSpPr>
          <p:cNvPr id="4" name="Footer Placeholder 3"/>
          <p:cNvSpPr>
            <a:spLocks noGrp="1"/>
          </p:cNvSpPr>
          <p:nvPr>
            <p:ph type="ftr" sz="quarter" idx="11"/>
          </p:nvPr>
        </p:nvSpPr>
        <p:spPr/>
        <p:txBody>
          <a:bodyPr/>
          <a:lstStyle/>
          <a:p>
            <a:r>
              <a:rPr lang="en-GB"/>
              <a:t>Customer service reshaping</a:t>
            </a:r>
            <a:endParaRPr lang="en-GB" dirty="0"/>
          </a:p>
        </p:txBody>
      </p:sp>
      <p:sp>
        <p:nvSpPr>
          <p:cNvPr id="5" name="Slide Number Placeholder 4"/>
          <p:cNvSpPr>
            <a:spLocks noGrp="1"/>
          </p:cNvSpPr>
          <p:nvPr>
            <p:ph type="sldNum" sz="quarter" idx="12"/>
          </p:nvPr>
        </p:nvSpPr>
        <p:spPr/>
        <p:txBody>
          <a:bodyPr/>
          <a:lstStyle/>
          <a:p>
            <a:fld id="{F0A55F06-C352-544E-8237-6F33909C7E7A}" type="slidenum">
              <a:rPr lang="en-GB" smtClean="0"/>
              <a:pPr/>
              <a:t>‹Nr.›</a:t>
            </a:fld>
            <a:endParaRPr lang="en-GB" dirty="0"/>
          </a:p>
        </p:txBody>
      </p:sp>
      <p:cxnSp>
        <p:nvCxnSpPr>
          <p:cNvPr id="6" name="Straight Connector 5"/>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7" name="Straight Connector 6"/>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8" name="Picture 7" descr="2013_Jisc_Logo_RGB300(19.5m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1942362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0" y="879475"/>
            <a:ext cx="8712199" cy="3852864"/>
          </a:xfrm>
        </p:spPr>
        <p:txBody>
          <a:bodyPr>
            <a:noAutofit/>
          </a:bodyPr>
          <a:lstStyle>
            <a:lvl1pPr>
              <a:defRPr baseline="0"/>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lvl1pPr>
              <a:defRPr/>
            </a:lvl1pPr>
          </a:lstStyle>
          <a:p>
            <a:fld id="{6B656526-4FA1-49FF-852A-5C4C04F1BC57}" type="datetime1">
              <a:rPr lang="en-GB" altLang="en-US" smtClean="0"/>
              <a:t>05/10/2016</a:t>
            </a:fld>
            <a:endParaRPr lang="en-GB" altLang="en-US"/>
          </a:p>
        </p:txBody>
      </p:sp>
      <p:sp>
        <p:nvSpPr>
          <p:cNvPr id="5" name="Footer Placeholder 4"/>
          <p:cNvSpPr>
            <a:spLocks noGrp="1"/>
          </p:cNvSpPr>
          <p:nvPr>
            <p:ph type="ftr" sz="quarter" idx="15"/>
          </p:nvPr>
        </p:nvSpPr>
        <p:spPr/>
        <p:txBody>
          <a:bodyPr/>
          <a:lstStyle>
            <a:lvl1pPr>
              <a:defRPr/>
            </a:lvl1pPr>
          </a:lstStyle>
          <a:p>
            <a:pPr>
              <a:defRPr/>
            </a:pPr>
            <a:r>
              <a:rPr lang="en-GB"/>
              <a:t>Coming soon</a:t>
            </a:r>
            <a:endParaRPr lang="en-GB" dirty="0"/>
          </a:p>
        </p:txBody>
      </p:sp>
      <p:sp>
        <p:nvSpPr>
          <p:cNvPr id="6" name="Slide Number Placeholder 5"/>
          <p:cNvSpPr>
            <a:spLocks noGrp="1"/>
          </p:cNvSpPr>
          <p:nvPr>
            <p:ph type="sldNum" sz="quarter" idx="16"/>
          </p:nvPr>
        </p:nvSpPr>
        <p:spPr/>
        <p:txBody>
          <a:bodyPr/>
          <a:lstStyle>
            <a:lvl1pPr>
              <a:defRPr/>
            </a:lvl1pPr>
          </a:lstStyle>
          <a:p>
            <a:fld id="{FEE07A54-E527-4F42-A269-3681A0AA68CF}" type="slidenum">
              <a:rPr lang="en-GB" altLang="en-US"/>
              <a:pPr/>
              <a:t>‹Nr.›</a:t>
            </a:fld>
            <a:endParaRPr lang="en-GB" altLang="en-US"/>
          </a:p>
        </p:txBody>
      </p:sp>
    </p:spTree>
    <p:extLst>
      <p:ext uri="{BB962C8B-B14F-4D97-AF65-F5344CB8AC3E}">
        <p14:creationId xmlns:p14="http://schemas.microsoft.com/office/powerpoint/2010/main" val="1323951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Jisc Slide (1 c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5"/>
                </a:solidFill>
              </a:defRPr>
            </a:lvl1pPr>
          </a:lstStyle>
          <a:p>
            <a:r>
              <a:rPr lang="en-GB" dirty="0"/>
              <a:t>Click to edit slide title</a:t>
            </a:r>
          </a:p>
        </p:txBody>
      </p:sp>
      <p:sp>
        <p:nvSpPr>
          <p:cNvPr id="3" name="Content Placeholder 2"/>
          <p:cNvSpPr>
            <a:spLocks noGrp="1"/>
          </p:cNvSpPr>
          <p:nvPr>
            <p:ph idx="1" hasCustomPrompt="1"/>
          </p:nvPr>
        </p:nvSpPr>
        <p:spPr/>
        <p:txBody>
          <a:body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12"/>
          </p:nvPr>
        </p:nvSpPr>
        <p:spPr/>
        <p:txBody>
          <a:bodyPr/>
          <a:lstStyle/>
          <a:p>
            <a:fld id="{F0A55F06-C352-544E-8237-6F33909C7E7A}" type="slidenum">
              <a:rPr lang="en-GB" smtClean="0"/>
              <a:pPr/>
              <a:t>‹Nr.›</a:t>
            </a:fld>
            <a:endParaRPr lang="en-GB" dirty="0"/>
          </a:p>
        </p:txBody>
      </p:sp>
      <p:cxnSp>
        <p:nvCxnSpPr>
          <p:cNvPr id="7" name="Straight Connector 6"/>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10" name="Picture 9"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32758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Col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0" y="879474"/>
            <a:ext cx="4103687" cy="3852865"/>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6"/>
          <p:cNvSpPr>
            <a:spLocks noGrp="1"/>
          </p:cNvSpPr>
          <p:nvPr>
            <p:ph sz="quarter" idx="14"/>
          </p:nvPr>
        </p:nvSpPr>
        <p:spPr>
          <a:xfrm>
            <a:off x="4824414" y="879475"/>
            <a:ext cx="4103686" cy="3852864"/>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3"/>
          <p:cNvSpPr>
            <a:spLocks noGrp="1"/>
          </p:cNvSpPr>
          <p:nvPr>
            <p:ph type="dt" sz="half" idx="15"/>
          </p:nvPr>
        </p:nvSpPr>
        <p:spPr/>
        <p:txBody>
          <a:bodyPr/>
          <a:lstStyle>
            <a:lvl1pPr>
              <a:defRPr/>
            </a:lvl1pPr>
          </a:lstStyle>
          <a:p>
            <a:fld id="{0C221B99-3C59-49D4-B787-5D3EFA4BC02F}" type="datetime1">
              <a:rPr lang="en-GB" altLang="en-US" smtClean="0"/>
              <a:t>05/10/2016</a:t>
            </a:fld>
            <a:endParaRPr lang="en-GB" altLang="en-US"/>
          </a:p>
        </p:txBody>
      </p:sp>
      <p:sp>
        <p:nvSpPr>
          <p:cNvPr id="6" name="Footer Placeholder 4"/>
          <p:cNvSpPr>
            <a:spLocks noGrp="1"/>
          </p:cNvSpPr>
          <p:nvPr>
            <p:ph type="ftr" sz="quarter" idx="16"/>
          </p:nvPr>
        </p:nvSpPr>
        <p:spPr/>
        <p:txBody>
          <a:bodyPr/>
          <a:lstStyle>
            <a:lvl1pPr>
              <a:defRPr/>
            </a:lvl1pPr>
          </a:lstStyle>
          <a:p>
            <a:pPr>
              <a:defRPr/>
            </a:pPr>
            <a:r>
              <a:rPr lang="en-GB"/>
              <a:t>Coming soon</a:t>
            </a:r>
            <a:endParaRPr lang="en-GB" dirty="0"/>
          </a:p>
        </p:txBody>
      </p:sp>
      <p:sp>
        <p:nvSpPr>
          <p:cNvPr id="9" name="Slide Number Placeholder 5"/>
          <p:cNvSpPr>
            <a:spLocks noGrp="1"/>
          </p:cNvSpPr>
          <p:nvPr>
            <p:ph type="sldNum" sz="quarter" idx="17"/>
          </p:nvPr>
        </p:nvSpPr>
        <p:spPr/>
        <p:txBody>
          <a:bodyPr/>
          <a:lstStyle>
            <a:lvl1pPr>
              <a:defRPr/>
            </a:lvl1pPr>
          </a:lstStyle>
          <a:p>
            <a:fld id="{DAB9B75B-A502-495C-A372-3CDDB5B717AA}" type="slidenum">
              <a:rPr lang="en-GB" altLang="en-US"/>
              <a:pPr/>
              <a:t>‹Nr.›</a:t>
            </a:fld>
            <a:endParaRPr lang="en-GB" altLang="en-US"/>
          </a:p>
        </p:txBody>
      </p:sp>
    </p:spTree>
    <p:extLst>
      <p:ext uri="{BB962C8B-B14F-4D97-AF65-F5344CB8AC3E}">
        <p14:creationId xmlns:p14="http://schemas.microsoft.com/office/powerpoint/2010/main" val="2741191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Panel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0" y="879475"/>
            <a:ext cx="4103595" cy="3852864"/>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6"/>
          <p:cNvSpPr>
            <a:spLocks noGrp="1"/>
          </p:cNvSpPr>
          <p:nvPr>
            <p:ph sz="quarter" idx="14"/>
          </p:nvPr>
        </p:nvSpPr>
        <p:spPr>
          <a:xfrm>
            <a:off x="4824412" y="879475"/>
            <a:ext cx="4103687" cy="1692275"/>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Content Placeholder 6"/>
          <p:cNvSpPr>
            <a:spLocks noGrp="1"/>
          </p:cNvSpPr>
          <p:nvPr>
            <p:ph sz="quarter" idx="15"/>
          </p:nvPr>
        </p:nvSpPr>
        <p:spPr>
          <a:xfrm>
            <a:off x="4824451" y="3040339"/>
            <a:ext cx="4103649" cy="1692000"/>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Date Placeholder 3"/>
          <p:cNvSpPr>
            <a:spLocks noGrp="1"/>
          </p:cNvSpPr>
          <p:nvPr>
            <p:ph type="dt" sz="half" idx="16"/>
          </p:nvPr>
        </p:nvSpPr>
        <p:spPr/>
        <p:txBody>
          <a:bodyPr/>
          <a:lstStyle>
            <a:lvl1pPr>
              <a:defRPr/>
            </a:lvl1pPr>
          </a:lstStyle>
          <a:p>
            <a:fld id="{BD2BAB2A-F9D8-4F9B-AAA5-AB43DC7B91D8}" type="datetime1">
              <a:rPr lang="en-GB" altLang="en-US" smtClean="0"/>
              <a:t>05/10/2016</a:t>
            </a:fld>
            <a:endParaRPr lang="en-GB" altLang="en-US"/>
          </a:p>
        </p:txBody>
      </p:sp>
      <p:sp>
        <p:nvSpPr>
          <p:cNvPr id="10" name="Footer Placeholder 4"/>
          <p:cNvSpPr>
            <a:spLocks noGrp="1"/>
          </p:cNvSpPr>
          <p:nvPr>
            <p:ph type="ftr" sz="quarter" idx="17"/>
          </p:nvPr>
        </p:nvSpPr>
        <p:spPr/>
        <p:txBody>
          <a:bodyPr/>
          <a:lstStyle>
            <a:lvl1pPr>
              <a:defRPr/>
            </a:lvl1pPr>
          </a:lstStyle>
          <a:p>
            <a:pPr>
              <a:defRPr/>
            </a:pPr>
            <a:r>
              <a:rPr lang="en-GB"/>
              <a:t>Coming soon</a:t>
            </a:r>
            <a:endParaRPr lang="en-GB" dirty="0"/>
          </a:p>
        </p:txBody>
      </p:sp>
      <p:sp>
        <p:nvSpPr>
          <p:cNvPr id="11" name="Slide Number Placeholder 5"/>
          <p:cNvSpPr>
            <a:spLocks noGrp="1"/>
          </p:cNvSpPr>
          <p:nvPr>
            <p:ph type="sldNum" sz="quarter" idx="18"/>
          </p:nvPr>
        </p:nvSpPr>
        <p:spPr/>
        <p:txBody>
          <a:bodyPr/>
          <a:lstStyle>
            <a:lvl1pPr>
              <a:defRPr/>
            </a:lvl1pPr>
          </a:lstStyle>
          <a:p>
            <a:fld id="{F0806B0D-7A92-499D-9310-2EA20B3A3CE3}" type="slidenum">
              <a:rPr lang="en-GB" altLang="en-US"/>
              <a:pPr/>
              <a:t>‹Nr.›</a:t>
            </a:fld>
            <a:endParaRPr lang="en-GB" altLang="en-US"/>
          </a:p>
        </p:txBody>
      </p:sp>
    </p:spTree>
    <p:extLst>
      <p:ext uri="{BB962C8B-B14F-4D97-AF65-F5344CB8AC3E}">
        <p14:creationId xmlns:p14="http://schemas.microsoft.com/office/powerpoint/2010/main" val="3410241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2" y="1384300"/>
            <a:ext cx="8712198" cy="3348037"/>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4"/>
          </p:nvPr>
        </p:nvSpPr>
        <p:spPr>
          <a:xfrm>
            <a:off x="215900" y="879475"/>
            <a:ext cx="8677276" cy="387798"/>
          </a:xfrm>
        </p:spPr>
        <p:txBody>
          <a:bodyPr>
            <a:spAutoFit/>
          </a:bodyPr>
          <a:lstStyle>
            <a:lvl1pPr marL="0" indent="0">
              <a:buNone/>
              <a:defRPr b="1"/>
            </a:lvl1pPr>
          </a:lstStyle>
          <a:p>
            <a:pPr lvl="0"/>
            <a:r>
              <a:rPr lang="en-US" noProof="0"/>
              <a:t>Click to edit Master text styles</a:t>
            </a:r>
          </a:p>
        </p:txBody>
      </p:sp>
      <p:sp>
        <p:nvSpPr>
          <p:cNvPr id="5" name="Date Placeholder 3"/>
          <p:cNvSpPr>
            <a:spLocks noGrp="1"/>
          </p:cNvSpPr>
          <p:nvPr>
            <p:ph type="dt" sz="half" idx="15"/>
          </p:nvPr>
        </p:nvSpPr>
        <p:spPr/>
        <p:txBody>
          <a:bodyPr/>
          <a:lstStyle>
            <a:lvl1pPr>
              <a:defRPr/>
            </a:lvl1pPr>
          </a:lstStyle>
          <a:p>
            <a:fld id="{862F6338-E84A-4CB8-95BB-21CA0D7FEEEE}" type="datetime1">
              <a:rPr lang="en-GB" altLang="en-US" smtClean="0"/>
              <a:t>05/10/2016</a:t>
            </a:fld>
            <a:endParaRPr lang="en-GB" altLang="en-US"/>
          </a:p>
        </p:txBody>
      </p:sp>
      <p:sp>
        <p:nvSpPr>
          <p:cNvPr id="6" name="Footer Placeholder 4"/>
          <p:cNvSpPr>
            <a:spLocks noGrp="1"/>
          </p:cNvSpPr>
          <p:nvPr>
            <p:ph type="ftr" sz="quarter" idx="16"/>
          </p:nvPr>
        </p:nvSpPr>
        <p:spPr/>
        <p:txBody>
          <a:bodyPr/>
          <a:lstStyle>
            <a:lvl1pPr>
              <a:defRPr/>
            </a:lvl1pPr>
          </a:lstStyle>
          <a:p>
            <a:pPr>
              <a:defRPr/>
            </a:pPr>
            <a:r>
              <a:rPr lang="en-GB"/>
              <a:t>Coming soon</a:t>
            </a:r>
            <a:endParaRPr lang="en-GB" dirty="0"/>
          </a:p>
        </p:txBody>
      </p:sp>
      <p:sp>
        <p:nvSpPr>
          <p:cNvPr id="9" name="Slide Number Placeholder 5"/>
          <p:cNvSpPr>
            <a:spLocks noGrp="1"/>
          </p:cNvSpPr>
          <p:nvPr>
            <p:ph type="sldNum" sz="quarter" idx="17"/>
          </p:nvPr>
        </p:nvSpPr>
        <p:spPr/>
        <p:txBody>
          <a:bodyPr/>
          <a:lstStyle>
            <a:lvl1pPr>
              <a:defRPr/>
            </a:lvl1pPr>
          </a:lstStyle>
          <a:p>
            <a:fld id="{9409D313-2A67-4EC3-8F34-D015603D1D76}" type="slidenum">
              <a:rPr lang="en-GB" altLang="en-US"/>
              <a:pPr/>
              <a:t>‹Nr.›</a:t>
            </a:fld>
            <a:endParaRPr lang="en-GB" altLang="en-US"/>
          </a:p>
        </p:txBody>
      </p:sp>
    </p:spTree>
    <p:extLst>
      <p:ext uri="{BB962C8B-B14F-4D97-AF65-F5344CB8AC3E}">
        <p14:creationId xmlns:p14="http://schemas.microsoft.com/office/powerpoint/2010/main" val="303133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Col 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1" y="1384300"/>
            <a:ext cx="4103593" cy="3348038"/>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4"/>
          </p:nvPr>
        </p:nvSpPr>
        <p:spPr>
          <a:xfrm>
            <a:off x="215901" y="879475"/>
            <a:ext cx="4103687" cy="337500"/>
          </a:xfrm>
        </p:spPr>
        <p:txBody>
          <a:bodyPr/>
          <a:lstStyle>
            <a:lvl1pPr marL="0" indent="0">
              <a:buNone/>
              <a:defRPr sz="2400" b="1"/>
            </a:lvl1pPr>
          </a:lstStyle>
          <a:p>
            <a:pPr lvl="0"/>
            <a:r>
              <a:rPr lang="en-US" noProof="0"/>
              <a:t>Click to edit Master text styles</a:t>
            </a:r>
          </a:p>
        </p:txBody>
      </p:sp>
      <p:sp>
        <p:nvSpPr>
          <p:cNvPr id="9" name="Content Placeholder 6"/>
          <p:cNvSpPr>
            <a:spLocks noGrp="1"/>
          </p:cNvSpPr>
          <p:nvPr>
            <p:ph sz="quarter" idx="15"/>
          </p:nvPr>
        </p:nvSpPr>
        <p:spPr>
          <a:xfrm>
            <a:off x="4824450" y="1384300"/>
            <a:ext cx="4103650" cy="3348038"/>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Text Placeholder 7"/>
          <p:cNvSpPr>
            <a:spLocks noGrp="1"/>
          </p:cNvSpPr>
          <p:nvPr>
            <p:ph type="body" sz="quarter" idx="16"/>
          </p:nvPr>
        </p:nvSpPr>
        <p:spPr>
          <a:xfrm>
            <a:off x="4824450" y="877356"/>
            <a:ext cx="4103650" cy="337500"/>
          </a:xfrm>
        </p:spPr>
        <p:txBody>
          <a:bodyPr/>
          <a:lstStyle>
            <a:lvl1pPr marL="0" indent="0">
              <a:buNone/>
              <a:defRPr sz="2400" b="1"/>
            </a:lvl1pPr>
          </a:lstStyle>
          <a:p>
            <a:pPr lvl="0"/>
            <a:r>
              <a:rPr lang="en-US" noProof="0"/>
              <a:t>Click to edit Master text styles</a:t>
            </a:r>
          </a:p>
        </p:txBody>
      </p:sp>
      <p:sp>
        <p:nvSpPr>
          <p:cNvPr id="11" name="Date Placeholder 3"/>
          <p:cNvSpPr>
            <a:spLocks noGrp="1"/>
          </p:cNvSpPr>
          <p:nvPr>
            <p:ph type="dt" sz="half" idx="17"/>
          </p:nvPr>
        </p:nvSpPr>
        <p:spPr/>
        <p:txBody>
          <a:bodyPr/>
          <a:lstStyle>
            <a:lvl1pPr>
              <a:defRPr/>
            </a:lvl1pPr>
          </a:lstStyle>
          <a:p>
            <a:fld id="{5212723C-CFDA-41A2-B0ED-4A60B28FEFC3}" type="datetime1">
              <a:rPr lang="en-GB" altLang="en-US" smtClean="0"/>
              <a:t>05/10/2016</a:t>
            </a:fld>
            <a:endParaRPr lang="en-GB" altLang="en-US"/>
          </a:p>
        </p:txBody>
      </p:sp>
      <p:sp>
        <p:nvSpPr>
          <p:cNvPr id="12" name="Footer Placeholder 4"/>
          <p:cNvSpPr>
            <a:spLocks noGrp="1"/>
          </p:cNvSpPr>
          <p:nvPr>
            <p:ph type="ftr" sz="quarter" idx="18"/>
          </p:nvPr>
        </p:nvSpPr>
        <p:spPr/>
        <p:txBody>
          <a:bodyPr/>
          <a:lstStyle>
            <a:lvl1pPr>
              <a:defRPr/>
            </a:lvl1pPr>
          </a:lstStyle>
          <a:p>
            <a:pPr>
              <a:defRPr/>
            </a:pPr>
            <a:r>
              <a:rPr lang="en-GB"/>
              <a:t>Coming soon</a:t>
            </a:r>
            <a:endParaRPr lang="en-GB" dirty="0"/>
          </a:p>
        </p:txBody>
      </p:sp>
      <p:sp>
        <p:nvSpPr>
          <p:cNvPr id="13" name="Slide Number Placeholder 5"/>
          <p:cNvSpPr>
            <a:spLocks noGrp="1"/>
          </p:cNvSpPr>
          <p:nvPr>
            <p:ph type="sldNum" sz="quarter" idx="19"/>
          </p:nvPr>
        </p:nvSpPr>
        <p:spPr/>
        <p:txBody>
          <a:bodyPr/>
          <a:lstStyle>
            <a:lvl1pPr>
              <a:defRPr/>
            </a:lvl1pPr>
          </a:lstStyle>
          <a:p>
            <a:fld id="{CBBA01C4-E668-4696-96D1-583186D368C4}" type="slidenum">
              <a:rPr lang="en-GB" altLang="en-US"/>
              <a:pPr/>
              <a:t>‹Nr.›</a:t>
            </a:fld>
            <a:endParaRPr lang="en-GB" altLang="en-US"/>
          </a:p>
        </p:txBody>
      </p:sp>
    </p:spTree>
    <p:extLst>
      <p:ext uri="{BB962C8B-B14F-4D97-AF65-F5344CB8AC3E}">
        <p14:creationId xmlns:p14="http://schemas.microsoft.com/office/powerpoint/2010/main" val="38868079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Panel 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8" name="Content Placeholder 6"/>
          <p:cNvSpPr>
            <a:spLocks noGrp="1"/>
          </p:cNvSpPr>
          <p:nvPr>
            <p:ph sz="quarter" idx="14"/>
          </p:nvPr>
        </p:nvSpPr>
        <p:spPr>
          <a:xfrm>
            <a:off x="4824450" y="879474"/>
            <a:ext cx="4103650" cy="1692275"/>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Content Placeholder 6"/>
          <p:cNvSpPr>
            <a:spLocks noGrp="1"/>
          </p:cNvSpPr>
          <p:nvPr>
            <p:ph sz="quarter" idx="15"/>
          </p:nvPr>
        </p:nvSpPr>
        <p:spPr>
          <a:xfrm>
            <a:off x="4824413" y="3040338"/>
            <a:ext cx="4103650" cy="1692000"/>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6"/>
          <p:cNvSpPr>
            <a:spLocks noGrp="1"/>
          </p:cNvSpPr>
          <p:nvPr>
            <p:ph sz="quarter" idx="13"/>
          </p:nvPr>
        </p:nvSpPr>
        <p:spPr>
          <a:xfrm>
            <a:off x="215900" y="1384300"/>
            <a:ext cx="4103593" cy="3348038"/>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ext Placeholder 7"/>
          <p:cNvSpPr>
            <a:spLocks noGrp="1"/>
          </p:cNvSpPr>
          <p:nvPr>
            <p:ph type="body" sz="quarter" idx="16"/>
          </p:nvPr>
        </p:nvSpPr>
        <p:spPr>
          <a:xfrm>
            <a:off x="250824" y="879475"/>
            <a:ext cx="4068764" cy="337500"/>
          </a:xfrm>
        </p:spPr>
        <p:txBody>
          <a:bodyPr/>
          <a:lstStyle>
            <a:lvl1pPr marL="0" indent="0">
              <a:buNone/>
              <a:defRPr sz="2400" b="1"/>
            </a:lvl1pPr>
          </a:lstStyle>
          <a:p>
            <a:pPr lvl="0"/>
            <a:r>
              <a:rPr lang="en-US" noProof="0"/>
              <a:t>Click to edit Master text styles</a:t>
            </a:r>
          </a:p>
        </p:txBody>
      </p:sp>
      <p:sp>
        <p:nvSpPr>
          <p:cNvPr id="7" name="Date Placeholder 3"/>
          <p:cNvSpPr>
            <a:spLocks noGrp="1"/>
          </p:cNvSpPr>
          <p:nvPr>
            <p:ph type="dt" sz="half" idx="17"/>
          </p:nvPr>
        </p:nvSpPr>
        <p:spPr/>
        <p:txBody>
          <a:bodyPr/>
          <a:lstStyle>
            <a:lvl1pPr>
              <a:defRPr/>
            </a:lvl1pPr>
          </a:lstStyle>
          <a:p>
            <a:fld id="{2A470F81-C00D-48E0-827F-2B9E9AD7DC3E}" type="datetime1">
              <a:rPr lang="en-GB" altLang="en-US" smtClean="0"/>
              <a:t>05/10/2016</a:t>
            </a:fld>
            <a:endParaRPr lang="en-GB" altLang="en-US"/>
          </a:p>
        </p:txBody>
      </p:sp>
      <p:sp>
        <p:nvSpPr>
          <p:cNvPr id="12" name="Footer Placeholder 4"/>
          <p:cNvSpPr>
            <a:spLocks noGrp="1"/>
          </p:cNvSpPr>
          <p:nvPr>
            <p:ph type="ftr" sz="quarter" idx="18"/>
          </p:nvPr>
        </p:nvSpPr>
        <p:spPr/>
        <p:txBody>
          <a:bodyPr/>
          <a:lstStyle>
            <a:lvl1pPr>
              <a:defRPr/>
            </a:lvl1pPr>
          </a:lstStyle>
          <a:p>
            <a:pPr>
              <a:defRPr/>
            </a:pPr>
            <a:r>
              <a:rPr lang="en-GB"/>
              <a:t>Coming soon</a:t>
            </a:r>
            <a:endParaRPr lang="en-GB" dirty="0"/>
          </a:p>
        </p:txBody>
      </p:sp>
      <p:sp>
        <p:nvSpPr>
          <p:cNvPr id="13" name="Slide Number Placeholder 5"/>
          <p:cNvSpPr>
            <a:spLocks noGrp="1"/>
          </p:cNvSpPr>
          <p:nvPr>
            <p:ph type="sldNum" sz="quarter" idx="19"/>
          </p:nvPr>
        </p:nvSpPr>
        <p:spPr/>
        <p:txBody>
          <a:bodyPr/>
          <a:lstStyle>
            <a:lvl1pPr>
              <a:defRPr/>
            </a:lvl1pPr>
          </a:lstStyle>
          <a:p>
            <a:fld id="{B1C550F2-19A2-40C2-B4EF-A87E3B4AC406}" type="slidenum">
              <a:rPr lang="en-GB" altLang="en-US"/>
              <a:pPr/>
              <a:t>‹Nr.›</a:t>
            </a:fld>
            <a:endParaRPr lang="en-GB" altLang="en-US"/>
          </a:p>
        </p:txBody>
      </p:sp>
    </p:spTree>
    <p:extLst>
      <p:ext uri="{BB962C8B-B14F-4D97-AF65-F5344CB8AC3E}">
        <p14:creationId xmlns:p14="http://schemas.microsoft.com/office/powerpoint/2010/main" val="1064354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8" name="Picture Placeholder 7"/>
          <p:cNvSpPr>
            <a:spLocks noGrp="1"/>
          </p:cNvSpPr>
          <p:nvPr>
            <p:ph type="pic" sz="quarter" idx="13"/>
          </p:nvPr>
        </p:nvSpPr>
        <p:spPr>
          <a:xfrm>
            <a:off x="935038" y="879473"/>
            <a:ext cx="7273925" cy="3564000"/>
          </a:xfrm>
          <a:prstGeom prst="rect">
            <a:avLst/>
          </a:prstGeom>
        </p:spPr>
        <p:txBody>
          <a:bodyPr rtlCol="0">
            <a:noAutofit/>
          </a:bodyPr>
          <a:lstStyle>
            <a:lvl1pPr marL="0" indent="0">
              <a:buNone/>
              <a:defRPr sz="2000"/>
            </a:lvl1pPr>
          </a:lstStyle>
          <a:p>
            <a:pPr lvl="0"/>
            <a:r>
              <a:rPr lang="en-US" noProof="0"/>
              <a:t>Click icon to add picture</a:t>
            </a:r>
            <a:endParaRPr lang="en-GB" noProof="0" dirty="0"/>
          </a:p>
        </p:txBody>
      </p:sp>
      <p:sp>
        <p:nvSpPr>
          <p:cNvPr id="11" name="Text Placeholder 10"/>
          <p:cNvSpPr>
            <a:spLocks noGrp="1"/>
          </p:cNvSpPr>
          <p:nvPr>
            <p:ph type="body" sz="quarter" idx="14"/>
          </p:nvPr>
        </p:nvSpPr>
        <p:spPr>
          <a:xfrm>
            <a:off x="935038" y="4521003"/>
            <a:ext cx="5435900" cy="202500"/>
          </a:xfrm>
          <a:prstGeom prst="rect">
            <a:avLst/>
          </a:prstGeom>
        </p:spPr>
        <p:txBody>
          <a:bodyPr/>
          <a:lstStyle>
            <a:lvl1pPr marL="0" indent="0">
              <a:buNone/>
              <a:defRPr sz="1600"/>
            </a:lvl1pPr>
            <a:lvl2pPr marL="216000" indent="0">
              <a:buNone/>
              <a:defRPr/>
            </a:lvl2pPr>
            <a:lvl3pPr marL="432000" indent="0">
              <a:buNone/>
              <a:defRPr/>
            </a:lvl3pPr>
            <a:lvl4pPr marL="648000" indent="0">
              <a:buNone/>
              <a:defRPr/>
            </a:lvl4pPr>
            <a:lvl5pPr marL="864000" indent="0">
              <a:buNone/>
              <a:defRPr/>
            </a:lvl5pPr>
          </a:lstStyle>
          <a:p>
            <a:pPr lvl="0"/>
            <a:r>
              <a:rPr lang="en-US" noProof="0"/>
              <a:t>Click to edit Master text styles</a:t>
            </a:r>
          </a:p>
        </p:txBody>
      </p:sp>
      <p:sp>
        <p:nvSpPr>
          <p:cNvPr id="12" name="Text Placeholder 10"/>
          <p:cNvSpPr>
            <a:spLocks noGrp="1"/>
          </p:cNvSpPr>
          <p:nvPr>
            <p:ph type="body" sz="quarter" idx="15"/>
          </p:nvPr>
        </p:nvSpPr>
        <p:spPr>
          <a:xfrm>
            <a:off x="6370938" y="4521003"/>
            <a:ext cx="1838025" cy="202500"/>
          </a:xfrm>
          <a:prstGeom prst="rect">
            <a:avLst/>
          </a:prstGeom>
        </p:spPr>
        <p:txBody>
          <a:bodyPr/>
          <a:lstStyle>
            <a:lvl1pPr marL="0" indent="0" algn="r">
              <a:buNone/>
              <a:defRPr sz="800">
                <a:solidFill>
                  <a:srgbClr val="9BA7A8"/>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noProof="0"/>
              <a:t>Click to edit Master text styles</a:t>
            </a:r>
          </a:p>
        </p:txBody>
      </p:sp>
      <p:sp>
        <p:nvSpPr>
          <p:cNvPr id="6" name="Date Placeholder 3"/>
          <p:cNvSpPr>
            <a:spLocks noGrp="1"/>
          </p:cNvSpPr>
          <p:nvPr>
            <p:ph type="dt" sz="half" idx="16"/>
          </p:nvPr>
        </p:nvSpPr>
        <p:spPr/>
        <p:txBody>
          <a:bodyPr/>
          <a:lstStyle>
            <a:lvl1pPr>
              <a:defRPr/>
            </a:lvl1pPr>
          </a:lstStyle>
          <a:p>
            <a:fld id="{C7F170BC-E9FC-49B8-BA24-C06C51553EA5}" type="datetime1">
              <a:rPr lang="en-GB" altLang="en-US" smtClean="0"/>
              <a:t>05/10/2016</a:t>
            </a:fld>
            <a:endParaRPr lang="en-GB" altLang="en-US"/>
          </a:p>
        </p:txBody>
      </p:sp>
      <p:sp>
        <p:nvSpPr>
          <p:cNvPr id="7" name="Footer Placeholder 4"/>
          <p:cNvSpPr>
            <a:spLocks noGrp="1"/>
          </p:cNvSpPr>
          <p:nvPr>
            <p:ph type="ftr" sz="quarter" idx="17"/>
          </p:nvPr>
        </p:nvSpPr>
        <p:spPr/>
        <p:txBody>
          <a:bodyPr/>
          <a:lstStyle>
            <a:lvl1pPr>
              <a:defRPr/>
            </a:lvl1pPr>
          </a:lstStyle>
          <a:p>
            <a:pPr>
              <a:defRPr/>
            </a:pPr>
            <a:r>
              <a:rPr lang="en-GB"/>
              <a:t>Coming soon</a:t>
            </a:r>
            <a:endParaRPr lang="en-GB" dirty="0"/>
          </a:p>
        </p:txBody>
      </p:sp>
      <p:sp>
        <p:nvSpPr>
          <p:cNvPr id="9" name="Slide Number Placeholder 5"/>
          <p:cNvSpPr>
            <a:spLocks noGrp="1"/>
          </p:cNvSpPr>
          <p:nvPr>
            <p:ph type="sldNum" sz="quarter" idx="18"/>
          </p:nvPr>
        </p:nvSpPr>
        <p:spPr/>
        <p:txBody>
          <a:bodyPr/>
          <a:lstStyle>
            <a:lvl1pPr>
              <a:defRPr/>
            </a:lvl1pPr>
          </a:lstStyle>
          <a:p>
            <a:fld id="{8225699D-00AA-4D8A-BD3A-876B3836C1D2}" type="slidenum">
              <a:rPr lang="en-GB" altLang="en-US"/>
              <a:pPr/>
              <a:t>‹Nr.›</a:t>
            </a:fld>
            <a:endParaRPr lang="en-GB" altLang="en-US"/>
          </a:p>
        </p:txBody>
      </p:sp>
    </p:spTree>
    <p:extLst>
      <p:ext uri="{BB962C8B-B14F-4D97-AF65-F5344CB8AC3E}">
        <p14:creationId xmlns:p14="http://schemas.microsoft.com/office/powerpoint/2010/main" val="1679059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o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fld id="{6F9FE02C-104A-4EA9-ABEA-E5A183CED4AF}" type="datetime1">
              <a:rPr lang="en-GB" altLang="en-US" smtClean="0"/>
              <a:t>05/10/2016</a:t>
            </a:fld>
            <a:endParaRPr lang="en-GB" altLang="en-US"/>
          </a:p>
        </p:txBody>
      </p:sp>
      <p:sp>
        <p:nvSpPr>
          <p:cNvPr id="4" name="Footer Placeholder 4"/>
          <p:cNvSpPr>
            <a:spLocks noGrp="1"/>
          </p:cNvSpPr>
          <p:nvPr>
            <p:ph type="ftr" sz="quarter" idx="11"/>
          </p:nvPr>
        </p:nvSpPr>
        <p:spPr/>
        <p:txBody>
          <a:bodyPr/>
          <a:lstStyle>
            <a:lvl1pPr>
              <a:defRPr/>
            </a:lvl1pPr>
          </a:lstStyle>
          <a:p>
            <a:pPr>
              <a:defRPr/>
            </a:pPr>
            <a:r>
              <a:rPr lang="en-GB"/>
              <a:t>Coming soon</a:t>
            </a:r>
            <a:endParaRPr lang="en-GB" dirty="0"/>
          </a:p>
        </p:txBody>
      </p:sp>
      <p:sp>
        <p:nvSpPr>
          <p:cNvPr id="5" name="Slide Number Placeholder 5"/>
          <p:cNvSpPr>
            <a:spLocks noGrp="1"/>
          </p:cNvSpPr>
          <p:nvPr>
            <p:ph type="sldNum" sz="quarter" idx="12"/>
          </p:nvPr>
        </p:nvSpPr>
        <p:spPr/>
        <p:txBody>
          <a:bodyPr/>
          <a:lstStyle>
            <a:lvl1pPr>
              <a:defRPr/>
            </a:lvl1pPr>
          </a:lstStyle>
          <a:p>
            <a:fld id="{E4E212C9-4452-487B-90F2-6ED8B4C287D8}" type="slidenum">
              <a:rPr lang="en-GB" altLang="en-US"/>
              <a:pPr/>
              <a:t>‹Nr.›</a:t>
            </a:fld>
            <a:endParaRPr lang="en-GB" altLang="en-US"/>
          </a:p>
        </p:txBody>
      </p:sp>
    </p:spTree>
    <p:extLst>
      <p:ext uri="{BB962C8B-B14F-4D97-AF65-F5344CB8AC3E}">
        <p14:creationId xmlns:p14="http://schemas.microsoft.com/office/powerpoint/2010/main" val="529465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isc Slide (1 col +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5"/>
                </a:solidFill>
              </a:defRPr>
            </a:lvl1pPr>
          </a:lstStyle>
          <a:p>
            <a:r>
              <a:rPr lang="en-GB" dirty="0"/>
              <a:t>Click to edit slide title</a:t>
            </a:r>
          </a:p>
        </p:txBody>
      </p:sp>
      <p:sp>
        <p:nvSpPr>
          <p:cNvPr id="5" name="Slide Number Placeholder 4"/>
          <p:cNvSpPr>
            <a:spLocks noGrp="1"/>
          </p:cNvSpPr>
          <p:nvPr>
            <p:ph type="sldNum" sz="quarter" idx="12"/>
          </p:nvPr>
        </p:nvSpPr>
        <p:spPr/>
        <p:txBody>
          <a:bodyPr/>
          <a:lstStyle/>
          <a:p>
            <a:fld id="{F0A55F06-C352-544E-8237-6F33909C7E7A}" type="slidenum">
              <a:rPr lang="en-GB" smtClean="0"/>
              <a:pPr/>
              <a:t>‹Nr.›</a:t>
            </a:fld>
            <a:endParaRPr lang="en-GB" dirty="0"/>
          </a:p>
        </p:txBody>
      </p:sp>
      <p:sp>
        <p:nvSpPr>
          <p:cNvPr id="6" name="Content Placeholder 2"/>
          <p:cNvSpPr>
            <a:spLocks noGrp="1"/>
          </p:cNvSpPr>
          <p:nvPr>
            <p:ph idx="1" hasCustomPrompt="1"/>
          </p:nvPr>
        </p:nvSpPr>
        <p:spPr>
          <a:xfrm>
            <a:off x="234000" y="1350000"/>
            <a:ext cx="8676000" cy="3420000"/>
          </a:xfrm>
        </p:spPr>
        <p:txBody>
          <a:body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7" name="Straight Connector 6"/>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9" name="Picture 8"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
        <p:nvSpPr>
          <p:cNvPr id="10" name="Text Placeholder 2"/>
          <p:cNvSpPr>
            <a:spLocks noGrp="1"/>
          </p:cNvSpPr>
          <p:nvPr>
            <p:ph type="body" idx="13" hasCustomPrompt="1"/>
          </p:nvPr>
        </p:nvSpPr>
        <p:spPr>
          <a:xfrm>
            <a:off x="234000" y="900000"/>
            <a:ext cx="8676000" cy="450000"/>
          </a:xfrm>
        </p:spPr>
        <p:txBody>
          <a:bodyPr anchor="t" anchorCtr="0">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slide heading</a:t>
            </a:r>
          </a:p>
        </p:txBody>
      </p:sp>
    </p:spTree>
    <p:extLst>
      <p:ext uri="{BB962C8B-B14F-4D97-AF65-F5344CB8AC3E}">
        <p14:creationId xmlns:p14="http://schemas.microsoft.com/office/powerpoint/2010/main" val="2150827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Jisc Slide (2 c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5"/>
                </a:solidFill>
              </a:defRPr>
            </a:lvl1pPr>
          </a:lstStyle>
          <a:p>
            <a:r>
              <a:rPr lang="en-GB" dirty="0"/>
              <a:t>Click to edit slide title</a:t>
            </a:r>
          </a:p>
        </p:txBody>
      </p:sp>
      <p:sp>
        <p:nvSpPr>
          <p:cNvPr id="3" name="Content Placeholder 2"/>
          <p:cNvSpPr>
            <a:spLocks noGrp="1"/>
          </p:cNvSpPr>
          <p:nvPr>
            <p:ph sz="half" idx="1" hasCustomPrompt="1"/>
          </p:nvPr>
        </p:nvSpPr>
        <p:spPr>
          <a:xfrm>
            <a:off x="234000" y="900113"/>
            <a:ext cx="4140000" cy="3870000"/>
          </a:xfrm>
        </p:spPr>
        <p:txBody>
          <a:bodyPr/>
          <a:lstStyle>
            <a:lvl1pPr>
              <a:defRPr sz="2800">
                <a:solidFill>
                  <a:srgbClr val="2C3841"/>
                </a:solidFill>
              </a:defRPr>
            </a:lvl1pPr>
            <a:lvl2pPr>
              <a:defRPr sz="2800">
                <a:solidFill>
                  <a:srgbClr val="2C3841"/>
                </a:solidFill>
              </a:defRPr>
            </a:lvl2pPr>
            <a:lvl3pPr>
              <a:defRPr sz="2400">
                <a:solidFill>
                  <a:srgbClr val="2C3841"/>
                </a:solidFill>
              </a:defRPr>
            </a:lvl3pPr>
            <a:lvl4pPr>
              <a:defRPr sz="2400">
                <a:solidFill>
                  <a:srgbClr val="2C3841"/>
                </a:solidFill>
              </a:defRPr>
            </a:lvl4pPr>
            <a:lvl5pPr>
              <a:defRPr sz="2400">
                <a:solidFill>
                  <a:srgbClr val="2C3841"/>
                </a:solidFill>
              </a:defRPr>
            </a:lvl5pPr>
            <a:lvl6pPr>
              <a:defRPr sz="1800"/>
            </a:lvl6pPr>
            <a:lvl7pPr>
              <a:defRPr sz="1800"/>
            </a:lvl7pPr>
            <a:lvl8pPr>
              <a:defRPr sz="1800"/>
            </a:lvl8pPr>
            <a:lvl9pPr>
              <a:defRPr sz="18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770001" y="900113"/>
            <a:ext cx="4140000" cy="3870000"/>
          </a:xfrm>
        </p:spPr>
        <p:txBody>
          <a:bodyPr/>
          <a:lstStyle>
            <a:lvl1pPr>
              <a:defRPr sz="2800"/>
            </a:lvl1pPr>
            <a:lvl2pPr>
              <a:defRPr sz="28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Slide Number Placeholder 6"/>
          <p:cNvSpPr>
            <a:spLocks noGrp="1"/>
          </p:cNvSpPr>
          <p:nvPr>
            <p:ph type="sldNum" sz="quarter" idx="12"/>
          </p:nvPr>
        </p:nvSpPr>
        <p:spPr/>
        <p:txBody>
          <a:bodyPr/>
          <a:lstStyle/>
          <a:p>
            <a:fld id="{F0A55F06-C352-544E-8237-6F33909C7E7A}" type="slidenum">
              <a:rPr lang="en-GB" smtClean="0"/>
              <a:pPr/>
              <a:t>‹Nr.›</a:t>
            </a:fld>
            <a:endParaRPr lang="en-GB" dirty="0"/>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10" name="Straight Connector 9"/>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11" name="Picture 10"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157271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isc Slide (2 col +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4000" y="0"/>
            <a:ext cx="7506000" cy="468000"/>
          </a:xfrm>
        </p:spPr>
        <p:txBody>
          <a:bodyPr/>
          <a:lstStyle>
            <a:lvl1pPr>
              <a:defRPr>
                <a:solidFill>
                  <a:schemeClr val="accent5"/>
                </a:solidFill>
              </a:defRPr>
            </a:lvl1pPr>
          </a:lstStyle>
          <a:p>
            <a:r>
              <a:rPr lang="en-GB" dirty="0"/>
              <a:t>Click to edit slide title</a:t>
            </a:r>
          </a:p>
        </p:txBody>
      </p:sp>
      <p:sp>
        <p:nvSpPr>
          <p:cNvPr id="3" name="Text Placeholder 2"/>
          <p:cNvSpPr>
            <a:spLocks noGrp="1"/>
          </p:cNvSpPr>
          <p:nvPr>
            <p:ph type="body" idx="1" hasCustomPrompt="1"/>
          </p:nvPr>
        </p:nvSpPr>
        <p:spPr>
          <a:xfrm>
            <a:off x="234000" y="900000"/>
            <a:ext cx="4140000" cy="450000"/>
          </a:xfrm>
        </p:spPr>
        <p:txBody>
          <a:bodyPr anchor="t" anchorCtr="0">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slide heading</a:t>
            </a:r>
          </a:p>
        </p:txBody>
      </p:sp>
      <p:sp>
        <p:nvSpPr>
          <p:cNvPr id="4" name="Content Placeholder 3"/>
          <p:cNvSpPr>
            <a:spLocks noGrp="1"/>
          </p:cNvSpPr>
          <p:nvPr>
            <p:ph sz="half" idx="2" hasCustomPrompt="1"/>
          </p:nvPr>
        </p:nvSpPr>
        <p:spPr>
          <a:xfrm>
            <a:off x="234000" y="1350000"/>
            <a:ext cx="4139999" cy="3420000"/>
          </a:xfrm>
        </p:spPr>
        <p:txBody>
          <a:bodyPr/>
          <a:lstStyle>
            <a:lvl1pPr>
              <a:defRPr sz="2800"/>
            </a:lvl1pPr>
            <a:lvl2pPr>
              <a:defRPr sz="28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p:cNvSpPr>
            <a:spLocks noGrp="1"/>
          </p:cNvSpPr>
          <p:nvPr>
            <p:ph type="body" sz="quarter" idx="3" hasCustomPrompt="1"/>
          </p:nvPr>
        </p:nvSpPr>
        <p:spPr>
          <a:xfrm>
            <a:off x="4770001" y="900000"/>
            <a:ext cx="4140000" cy="450000"/>
          </a:xfrm>
        </p:spPr>
        <p:txBody>
          <a:bodyPr anchor="t" anchorCtr="0">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slide heading</a:t>
            </a:r>
          </a:p>
        </p:txBody>
      </p:sp>
      <p:sp>
        <p:nvSpPr>
          <p:cNvPr id="6" name="Content Placeholder 5"/>
          <p:cNvSpPr>
            <a:spLocks noGrp="1"/>
          </p:cNvSpPr>
          <p:nvPr>
            <p:ph sz="quarter" idx="4" hasCustomPrompt="1"/>
          </p:nvPr>
        </p:nvSpPr>
        <p:spPr>
          <a:xfrm>
            <a:off x="4770000" y="1350000"/>
            <a:ext cx="4139999" cy="3420000"/>
          </a:xfrm>
        </p:spPr>
        <p:txBody>
          <a:bodyPr/>
          <a:lstStyle>
            <a:lvl1pPr>
              <a:defRPr sz="2800"/>
            </a:lvl1pPr>
            <a:lvl2pPr>
              <a:defRPr sz="28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Slide Number Placeholder 8"/>
          <p:cNvSpPr>
            <a:spLocks noGrp="1"/>
          </p:cNvSpPr>
          <p:nvPr>
            <p:ph type="sldNum" sz="quarter" idx="12"/>
          </p:nvPr>
        </p:nvSpPr>
        <p:spPr/>
        <p:txBody>
          <a:bodyPr/>
          <a:lstStyle/>
          <a:p>
            <a:fld id="{F0A55F06-C352-544E-8237-6F33909C7E7A}" type="slidenum">
              <a:rPr lang="en-GB" smtClean="0"/>
              <a:pPr/>
              <a:t>‹Nr.›</a:t>
            </a:fld>
            <a:endParaRPr lang="en-GB" dirty="0"/>
          </a:p>
        </p:txBody>
      </p:sp>
      <p:cxnSp>
        <p:nvCxnSpPr>
          <p:cNvPr id="10" name="Straight Connector 9"/>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12" name="Straight Connector 11"/>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13" name="Picture 12"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4122046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isc Slide (2 col + 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5"/>
                </a:solidFill>
              </a:defRPr>
            </a:lvl1pPr>
          </a:lstStyle>
          <a:p>
            <a:r>
              <a:rPr lang="en-GB" dirty="0"/>
              <a:t>Click to edit slide title</a:t>
            </a:r>
          </a:p>
        </p:txBody>
      </p:sp>
      <p:sp>
        <p:nvSpPr>
          <p:cNvPr id="5" name="Slide Number Placeholder 4"/>
          <p:cNvSpPr>
            <a:spLocks noGrp="1"/>
          </p:cNvSpPr>
          <p:nvPr>
            <p:ph type="sldNum" sz="quarter" idx="12"/>
          </p:nvPr>
        </p:nvSpPr>
        <p:spPr/>
        <p:txBody>
          <a:bodyPr/>
          <a:lstStyle/>
          <a:p>
            <a:fld id="{F0A55F06-C352-544E-8237-6F33909C7E7A}" type="slidenum">
              <a:rPr lang="en-GB" smtClean="0"/>
              <a:pPr/>
              <a:t>‹Nr.›</a:t>
            </a:fld>
            <a:endParaRPr lang="en-GB" dirty="0"/>
          </a:p>
        </p:txBody>
      </p:sp>
      <p:sp>
        <p:nvSpPr>
          <p:cNvPr id="6" name="Content Placeholder 2"/>
          <p:cNvSpPr>
            <a:spLocks noGrp="1"/>
          </p:cNvSpPr>
          <p:nvPr>
            <p:ph sz="half" idx="1" hasCustomPrompt="1"/>
          </p:nvPr>
        </p:nvSpPr>
        <p:spPr>
          <a:xfrm>
            <a:off x="234000" y="900113"/>
            <a:ext cx="4140000" cy="3870000"/>
          </a:xfrm>
        </p:spPr>
        <p:txBody>
          <a:bodyPr/>
          <a:lstStyle>
            <a:lvl1pPr>
              <a:defRPr sz="2800">
                <a:solidFill>
                  <a:srgbClr val="2C3841"/>
                </a:solidFill>
              </a:defRPr>
            </a:lvl1pPr>
            <a:lvl2pPr>
              <a:defRPr sz="2800">
                <a:solidFill>
                  <a:srgbClr val="2C3841"/>
                </a:solidFill>
              </a:defRPr>
            </a:lvl2pPr>
            <a:lvl3pPr>
              <a:defRPr sz="2400">
                <a:solidFill>
                  <a:srgbClr val="2C3841"/>
                </a:solidFill>
              </a:defRPr>
            </a:lvl3pPr>
            <a:lvl4pPr>
              <a:defRPr sz="2400">
                <a:solidFill>
                  <a:srgbClr val="2C3841"/>
                </a:solidFill>
              </a:defRPr>
            </a:lvl4pPr>
            <a:lvl5pPr>
              <a:defRPr sz="2400">
                <a:solidFill>
                  <a:srgbClr val="2C3841"/>
                </a:solidFill>
              </a:defRPr>
            </a:lvl5pPr>
            <a:lvl6pPr>
              <a:defRPr sz="1800"/>
            </a:lvl6pPr>
            <a:lvl7pPr>
              <a:defRPr sz="1800"/>
            </a:lvl7pPr>
            <a:lvl8pPr>
              <a:defRPr sz="1800"/>
            </a:lvl8pPr>
            <a:lvl9pPr>
              <a:defRPr sz="18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Content Placeholder 3"/>
          <p:cNvSpPr>
            <a:spLocks noGrp="1"/>
          </p:cNvSpPr>
          <p:nvPr>
            <p:ph sz="half" idx="2" hasCustomPrompt="1"/>
          </p:nvPr>
        </p:nvSpPr>
        <p:spPr>
          <a:xfrm>
            <a:off x="4770001" y="900113"/>
            <a:ext cx="4140000" cy="1846800"/>
          </a:xfrm>
        </p:spPr>
        <p:txBody>
          <a:bodyPr/>
          <a:lstStyle>
            <a:lvl1pPr>
              <a:defRPr sz="2800"/>
            </a:lvl1pPr>
            <a:lvl2pPr>
              <a:defRPr sz="28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9" name="Straight Connector 8"/>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10" name="Picture 9"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
        <p:nvSpPr>
          <p:cNvPr id="11" name="Content Placeholder 3"/>
          <p:cNvSpPr>
            <a:spLocks noGrp="1"/>
          </p:cNvSpPr>
          <p:nvPr>
            <p:ph sz="half" idx="13" hasCustomPrompt="1"/>
          </p:nvPr>
        </p:nvSpPr>
        <p:spPr>
          <a:xfrm>
            <a:off x="4770001" y="2923296"/>
            <a:ext cx="4140000" cy="1846800"/>
          </a:xfrm>
        </p:spPr>
        <p:txBody>
          <a:bodyPr/>
          <a:lstStyle>
            <a:lvl1pPr>
              <a:defRPr sz="2800"/>
            </a:lvl1pPr>
            <a:lvl2pPr>
              <a:defRPr sz="28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314179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isc Slide (Pic +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4000" y="0"/>
            <a:ext cx="7506000" cy="468000"/>
          </a:xfrm>
        </p:spPr>
        <p:txBody>
          <a:bodyPr anchor="b">
            <a:normAutofit/>
          </a:bodyPr>
          <a:lstStyle>
            <a:lvl1pPr algn="r">
              <a:defRPr sz="2800" b="1">
                <a:solidFill>
                  <a:schemeClr val="accent5"/>
                </a:solidFill>
              </a:defRPr>
            </a:lvl1pPr>
          </a:lstStyle>
          <a:p>
            <a:r>
              <a:rPr lang="en-GB" dirty="0"/>
              <a:t>Click to edit slide title</a:t>
            </a:r>
          </a:p>
        </p:txBody>
      </p:sp>
      <p:sp>
        <p:nvSpPr>
          <p:cNvPr id="3" name="Picture Placeholder 2"/>
          <p:cNvSpPr>
            <a:spLocks noGrp="1"/>
          </p:cNvSpPr>
          <p:nvPr>
            <p:ph type="pic" idx="1"/>
          </p:nvPr>
        </p:nvSpPr>
        <p:spPr>
          <a:xfrm>
            <a:off x="936000" y="900000"/>
            <a:ext cx="7200000" cy="3510000"/>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hasCustomPrompt="1"/>
          </p:nvPr>
        </p:nvSpPr>
        <p:spPr>
          <a:xfrm>
            <a:off x="935040" y="4500000"/>
            <a:ext cx="5400000" cy="27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image caption</a:t>
            </a:r>
          </a:p>
        </p:txBody>
      </p:sp>
      <p:sp>
        <p:nvSpPr>
          <p:cNvPr id="7" name="Slide Number Placeholder 6"/>
          <p:cNvSpPr>
            <a:spLocks noGrp="1"/>
          </p:cNvSpPr>
          <p:nvPr>
            <p:ph type="sldNum" sz="quarter" idx="12"/>
          </p:nvPr>
        </p:nvSpPr>
        <p:spPr/>
        <p:txBody>
          <a:bodyPr/>
          <a:lstStyle/>
          <a:p>
            <a:fld id="{F0A55F06-C352-544E-8237-6F33909C7E7A}" type="slidenum">
              <a:rPr lang="en-GB" smtClean="0"/>
              <a:pPr/>
              <a:t>‹Nr.›</a:t>
            </a:fld>
            <a:endParaRPr lang="en-GB" dirty="0"/>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10" name="Straight Connector 9"/>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11" name="Picture 10"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
        <p:nvSpPr>
          <p:cNvPr id="12" name="Text Placeholder 3"/>
          <p:cNvSpPr>
            <a:spLocks noGrp="1"/>
          </p:cNvSpPr>
          <p:nvPr>
            <p:ph type="body" sz="half" idx="13" hasCustomPrompt="1"/>
          </p:nvPr>
        </p:nvSpPr>
        <p:spPr>
          <a:xfrm>
            <a:off x="6335040" y="4500000"/>
            <a:ext cx="1800000" cy="270000"/>
          </a:xfrm>
        </p:spPr>
        <p:txBody>
          <a:bodyPr>
            <a:normAutofit/>
          </a:bodyPr>
          <a:lstStyle>
            <a:lvl1pPr marL="0" indent="0" algn="r">
              <a:buNone/>
              <a:defRPr sz="800">
                <a:solidFill>
                  <a:srgbClr val="9BA7B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image attribution</a:t>
            </a:r>
          </a:p>
        </p:txBody>
      </p:sp>
    </p:spTree>
    <p:extLst>
      <p:ext uri="{BB962C8B-B14F-4D97-AF65-F5344CB8AC3E}">
        <p14:creationId xmlns:p14="http://schemas.microsoft.com/office/powerpoint/2010/main" val="1697467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Jisc Slid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5"/>
                </a:solidFill>
              </a:defRPr>
            </a:lvl1pPr>
          </a:lstStyle>
          <a:p>
            <a:r>
              <a:rPr lang="en-GB" dirty="0"/>
              <a:t>Click to edit slide title</a:t>
            </a:r>
          </a:p>
        </p:txBody>
      </p:sp>
      <p:sp>
        <p:nvSpPr>
          <p:cNvPr id="5" name="Slide Number Placeholder 4"/>
          <p:cNvSpPr>
            <a:spLocks noGrp="1"/>
          </p:cNvSpPr>
          <p:nvPr>
            <p:ph type="sldNum" sz="quarter" idx="12"/>
          </p:nvPr>
        </p:nvSpPr>
        <p:spPr/>
        <p:txBody>
          <a:bodyPr/>
          <a:lstStyle/>
          <a:p>
            <a:fld id="{F0A55F06-C352-544E-8237-6F33909C7E7A}" type="slidenum">
              <a:rPr lang="en-GB" smtClean="0"/>
              <a:pPr/>
              <a:t>‹Nr.›</a:t>
            </a:fld>
            <a:endParaRPr lang="en-GB" dirty="0"/>
          </a:p>
        </p:txBody>
      </p:sp>
      <p:cxnSp>
        <p:nvCxnSpPr>
          <p:cNvPr id="6" name="Straight Connector 5"/>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8" name="Straight Connector 7"/>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9" name="Picture 8" descr="2013_Jisc_Logo_RGB300(19.5m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1982357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2.png"/><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4001" y="2"/>
            <a:ext cx="7506000" cy="468000"/>
          </a:xfrm>
          <a:prstGeom prst="rect">
            <a:avLst/>
          </a:prstGeom>
        </p:spPr>
        <p:txBody>
          <a:bodyPr vert="horz" lIns="0" tIns="0" rIns="0" bIns="0" rtlCol="0" anchor="b" anchorCtr="0">
            <a:normAutofit/>
          </a:bodyPr>
          <a:lstStyle/>
          <a:p>
            <a:r>
              <a:rPr lang="en-GB" dirty="0"/>
              <a:t>Click to edit slide title</a:t>
            </a:r>
          </a:p>
        </p:txBody>
      </p:sp>
      <p:sp>
        <p:nvSpPr>
          <p:cNvPr id="3" name="Text Placeholder 2"/>
          <p:cNvSpPr>
            <a:spLocks noGrp="1"/>
          </p:cNvSpPr>
          <p:nvPr>
            <p:ph type="body" idx="1"/>
          </p:nvPr>
        </p:nvSpPr>
        <p:spPr>
          <a:xfrm>
            <a:off x="234000" y="900000"/>
            <a:ext cx="8676000" cy="3870000"/>
          </a:xfrm>
          <a:prstGeom prst="rect">
            <a:avLst/>
          </a:prstGeom>
        </p:spPr>
        <p:txBody>
          <a:bodyPr vert="horz" lIns="0" tIns="0" rIns="0" bIns="0" rtlCol="0">
            <a:normAutofit/>
          </a:body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8190000" y="4896000"/>
            <a:ext cx="720000" cy="180000"/>
          </a:xfrm>
          <a:prstGeom prst="rect">
            <a:avLst/>
          </a:prstGeom>
        </p:spPr>
        <p:txBody>
          <a:bodyPr vert="horz" lIns="0" tIns="0" rIns="0" bIns="0" rtlCol="0" anchor="t" anchorCtr="0"/>
          <a:lstStyle>
            <a:lvl1pPr algn="r">
              <a:defRPr sz="950" b="1">
                <a:solidFill>
                  <a:srgbClr val="9BA7B0"/>
                </a:solidFill>
              </a:defRPr>
            </a:lvl1pPr>
          </a:lstStyle>
          <a:p>
            <a:fld id="{F0A55F06-C352-544E-8237-6F33909C7E7A}" type="slidenum">
              <a:rPr lang="en-GB" smtClean="0"/>
              <a:pPr/>
              <a:t>‹Nr.›</a:t>
            </a:fld>
            <a:endParaRPr lang="en-GB" dirty="0"/>
          </a:p>
        </p:txBody>
      </p:sp>
    </p:spTree>
    <p:extLst>
      <p:ext uri="{BB962C8B-B14F-4D97-AF65-F5344CB8AC3E}">
        <p14:creationId xmlns:p14="http://schemas.microsoft.com/office/powerpoint/2010/main" val="289066311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9" r:id="rId4"/>
    <p:sldLayoutId id="2147483652" r:id="rId5"/>
    <p:sldLayoutId id="2147483653" r:id="rId6"/>
    <p:sldLayoutId id="2147483658" r:id="rId7"/>
    <p:sldLayoutId id="2147483657" r:id="rId8"/>
    <p:sldLayoutId id="2147483654" r:id="rId9"/>
    <p:sldLayoutId id="2147483655" r:id="rId10"/>
    <p:sldLayoutId id="2147483660" r:id="rId11"/>
    <p:sldLayoutId id="2147483661" r:id="rId12"/>
    <p:sldLayoutId id="2147483727" r:id="rId13"/>
    <p:sldLayoutId id="2147483728" r:id="rId14"/>
    <p:sldLayoutId id="2147483729" r:id="rId15"/>
    <p:sldLayoutId id="2147483730" r:id="rId16"/>
  </p:sldLayoutIdLst>
  <p:hf hdr="0"/>
  <p:txStyles>
    <p:titleStyle>
      <a:lvl1pPr algn="r" defTabSz="457200" rtl="0" eaLnBrk="1" latinLnBrk="0" hangingPunct="1">
        <a:spcBef>
          <a:spcPct val="0"/>
        </a:spcBef>
        <a:buNone/>
        <a:defRPr sz="2800" b="1" kern="1200">
          <a:solidFill>
            <a:schemeClr val="accent5"/>
          </a:solidFill>
          <a:latin typeface="+mj-lt"/>
          <a:ea typeface="+mj-ea"/>
          <a:cs typeface="+mj-cs"/>
        </a:defRPr>
      </a:lvl1pPr>
    </p:titleStyle>
    <p:bodyStyle>
      <a:lvl1pPr marL="288000" indent="-288000" algn="l" defTabSz="457200" rtl="0" eaLnBrk="1" latinLnBrk="0" hangingPunct="1">
        <a:lnSpc>
          <a:spcPct val="90000"/>
        </a:lnSpc>
        <a:spcBef>
          <a:spcPts val="1200"/>
        </a:spcBef>
        <a:buClr>
          <a:srgbClr val="DE481C"/>
        </a:buClr>
        <a:buSzPct val="120000"/>
        <a:buFont typeface="Lucida Grande"/>
        <a:buChar char="»"/>
        <a:defRPr sz="2800" kern="1200">
          <a:solidFill>
            <a:srgbClr val="2C3841"/>
          </a:solidFill>
          <a:latin typeface="+mn-lt"/>
          <a:ea typeface="+mn-ea"/>
          <a:cs typeface="+mn-cs"/>
        </a:defRPr>
      </a:lvl1pPr>
      <a:lvl2pPr marL="576000" indent="-288000" algn="l" defTabSz="457200" rtl="0" eaLnBrk="1" latinLnBrk="0" hangingPunct="1">
        <a:lnSpc>
          <a:spcPct val="90000"/>
        </a:lnSpc>
        <a:spcBef>
          <a:spcPts val="800"/>
        </a:spcBef>
        <a:buClr>
          <a:srgbClr val="DE481C"/>
        </a:buClr>
        <a:buSzPct val="120000"/>
        <a:buFont typeface="Lucida Grande"/>
        <a:buChar char="›"/>
        <a:defRPr sz="2800" kern="1200">
          <a:solidFill>
            <a:srgbClr val="2C3841"/>
          </a:solidFill>
          <a:latin typeface="+mn-lt"/>
          <a:ea typeface="+mn-ea"/>
          <a:cs typeface="+mn-cs"/>
        </a:defRPr>
      </a:lvl2pPr>
      <a:lvl3pPr marL="864000" indent="-288000" algn="l" defTabSz="457200" rtl="0" eaLnBrk="1" latinLnBrk="0" hangingPunct="1">
        <a:lnSpc>
          <a:spcPct val="90000"/>
        </a:lnSpc>
        <a:spcBef>
          <a:spcPts val="400"/>
        </a:spcBef>
        <a:buClr>
          <a:srgbClr val="DE481C"/>
        </a:buClr>
        <a:buSzPct val="120000"/>
        <a:buFont typeface="Lucida Grande"/>
        <a:buChar char="–"/>
        <a:defRPr sz="2400" kern="1200">
          <a:solidFill>
            <a:srgbClr val="2C3841"/>
          </a:solidFill>
          <a:latin typeface="+mn-lt"/>
          <a:ea typeface="+mn-ea"/>
          <a:cs typeface="+mn-cs"/>
        </a:defRPr>
      </a:lvl3pPr>
      <a:lvl4pPr marL="1152000" indent="-288000" algn="l" defTabSz="457200" rtl="0" eaLnBrk="1" latinLnBrk="0" hangingPunct="1">
        <a:lnSpc>
          <a:spcPct val="90000"/>
        </a:lnSpc>
        <a:spcBef>
          <a:spcPts val="400"/>
        </a:spcBef>
        <a:buClr>
          <a:srgbClr val="DE481C"/>
        </a:buClr>
        <a:buSzPct val="120000"/>
        <a:buFont typeface="Lucida Grande"/>
        <a:buChar char="–"/>
        <a:defRPr sz="2400" kern="1200">
          <a:solidFill>
            <a:srgbClr val="2C3841"/>
          </a:solidFill>
          <a:latin typeface="+mn-lt"/>
          <a:ea typeface="+mn-ea"/>
          <a:cs typeface="+mn-cs"/>
        </a:defRPr>
      </a:lvl4pPr>
      <a:lvl5pPr marL="1440000" indent="-288000" algn="l" defTabSz="457200" rtl="0" eaLnBrk="1" latinLnBrk="0" hangingPunct="1">
        <a:lnSpc>
          <a:spcPct val="90000"/>
        </a:lnSpc>
        <a:spcBef>
          <a:spcPts val="400"/>
        </a:spcBef>
        <a:buClr>
          <a:srgbClr val="DE481C"/>
        </a:buClr>
        <a:buSzPct val="120000"/>
        <a:buFont typeface="Lucida Grande"/>
        <a:buChar char="–"/>
        <a:defRPr sz="2400" kern="1200">
          <a:solidFill>
            <a:srgbClr val="2C384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4001" y="2"/>
            <a:ext cx="7506000" cy="468000"/>
          </a:xfrm>
          <a:prstGeom prst="rect">
            <a:avLst/>
          </a:prstGeom>
        </p:spPr>
        <p:txBody>
          <a:bodyPr vert="horz" lIns="0" tIns="0" rIns="0" bIns="0" rtlCol="0" anchor="b" anchorCtr="0">
            <a:normAutofit/>
          </a:bodyPr>
          <a:lstStyle/>
          <a:p>
            <a:r>
              <a:rPr lang="en-GB" dirty="0"/>
              <a:t>Click to edit slide title</a:t>
            </a:r>
          </a:p>
        </p:txBody>
      </p:sp>
      <p:sp>
        <p:nvSpPr>
          <p:cNvPr id="3" name="Text Placeholder 2"/>
          <p:cNvSpPr>
            <a:spLocks noGrp="1"/>
          </p:cNvSpPr>
          <p:nvPr>
            <p:ph type="body" idx="1"/>
          </p:nvPr>
        </p:nvSpPr>
        <p:spPr>
          <a:xfrm>
            <a:off x="234000" y="900000"/>
            <a:ext cx="8676000" cy="3870000"/>
          </a:xfrm>
          <a:prstGeom prst="rect">
            <a:avLst/>
          </a:prstGeom>
        </p:spPr>
        <p:txBody>
          <a:bodyPr vert="horz" lIns="0" tIns="0" rIns="0" bIns="0" rtlCol="0">
            <a:normAutofit/>
          </a:body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234000" y="4896000"/>
            <a:ext cx="720000" cy="180000"/>
          </a:xfrm>
          <a:prstGeom prst="rect">
            <a:avLst/>
          </a:prstGeom>
        </p:spPr>
        <p:txBody>
          <a:bodyPr vert="horz" lIns="0" tIns="0" rIns="0" bIns="0" rtlCol="0" anchor="t" anchorCtr="0"/>
          <a:lstStyle>
            <a:lvl1pPr algn="l">
              <a:defRPr sz="950" b="1" normalizeH="0">
                <a:solidFill>
                  <a:srgbClr val="9BA7B0"/>
                </a:solidFill>
              </a:defRPr>
            </a:lvl1pPr>
          </a:lstStyle>
          <a:p>
            <a:r>
              <a:rPr lang="en-GB"/>
              <a:t>06/08/2014</a:t>
            </a:r>
            <a:endParaRPr lang="en-GB" dirty="0"/>
          </a:p>
        </p:txBody>
      </p:sp>
      <p:sp>
        <p:nvSpPr>
          <p:cNvPr id="5" name="Footer Placeholder 4"/>
          <p:cNvSpPr>
            <a:spLocks noGrp="1"/>
          </p:cNvSpPr>
          <p:nvPr>
            <p:ph type="ftr" sz="quarter" idx="3"/>
          </p:nvPr>
        </p:nvSpPr>
        <p:spPr>
          <a:xfrm>
            <a:off x="990000" y="4896000"/>
            <a:ext cx="7164000" cy="180000"/>
          </a:xfrm>
          <a:prstGeom prst="rect">
            <a:avLst/>
          </a:prstGeom>
        </p:spPr>
        <p:txBody>
          <a:bodyPr vert="horz" lIns="0" tIns="0" rIns="0" bIns="0" rtlCol="0" anchor="t" anchorCtr="0"/>
          <a:lstStyle>
            <a:lvl1pPr algn="l">
              <a:defRPr sz="950">
                <a:solidFill>
                  <a:srgbClr val="9BA7B0"/>
                </a:solidFill>
              </a:defRPr>
            </a:lvl1pPr>
          </a:lstStyle>
          <a:p>
            <a:r>
              <a:rPr lang="en-GB"/>
              <a:t>Customer service reshaping</a:t>
            </a:r>
            <a:endParaRPr lang="en-GB" dirty="0"/>
          </a:p>
        </p:txBody>
      </p:sp>
      <p:sp>
        <p:nvSpPr>
          <p:cNvPr id="6" name="Slide Number Placeholder 5"/>
          <p:cNvSpPr>
            <a:spLocks noGrp="1"/>
          </p:cNvSpPr>
          <p:nvPr>
            <p:ph type="sldNum" sz="quarter" idx="4"/>
          </p:nvPr>
        </p:nvSpPr>
        <p:spPr>
          <a:xfrm>
            <a:off x="8190000" y="4896000"/>
            <a:ext cx="720000" cy="180000"/>
          </a:xfrm>
          <a:prstGeom prst="rect">
            <a:avLst/>
          </a:prstGeom>
        </p:spPr>
        <p:txBody>
          <a:bodyPr vert="horz" lIns="0" tIns="0" rIns="0" bIns="0" rtlCol="0" anchor="t" anchorCtr="0"/>
          <a:lstStyle>
            <a:lvl1pPr algn="r">
              <a:defRPr sz="950" b="1">
                <a:solidFill>
                  <a:srgbClr val="9BA7B0"/>
                </a:solidFill>
              </a:defRPr>
            </a:lvl1pPr>
          </a:lstStyle>
          <a:p>
            <a:fld id="{F0A55F06-C352-544E-8237-6F33909C7E7A}" type="slidenum">
              <a:rPr lang="en-GB" smtClean="0"/>
              <a:pPr/>
              <a:t>‹Nr.›</a:t>
            </a:fld>
            <a:endParaRPr lang="en-GB" dirty="0"/>
          </a:p>
        </p:txBody>
      </p:sp>
    </p:spTree>
    <p:extLst>
      <p:ext uri="{BB962C8B-B14F-4D97-AF65-F5344CB8AC3E}">
        <p14:creationId xmlns:p14="http://schemas.microsoft.com/office/powerpoint/2010/main" val="35017540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hdr="0"/>
  <p:txStyles>
    <p:titleStyle>
      <a:lvl1pPr algn="r" defTabSz="457200" rtl="0" eaLnBrk="1" latinLnBrk="0" hangingPunct="1">
        <a:spcBef>
          <a:spcPct val="0"/>
        </a:spcBef>
        <a:buNone/>
        <a:defRPr sz="2800" b="1" kern="1200">
          <a:solidFill>
            <a:schemeClr val="accent5"/>
          </a:solidFill>
          <a:latin typeface="+mj-lt"/>
          <a:ea typeface="+mj-ea"/>
          <a:cs typeface="+mj-cs"/>
        </a:defRPr>
      </a:lvl1pPr>
    </p:titleStyle>
    <p:bodyStyle>
      <a:lvl1pPr marL="288000" indent="-288000" algn="l" defTabSz="457200" rtl="0" eaLnBrk="1" latinLnBrk="0" hangingPunct="1">
        <a:lnSpc>
          <a:spcPct val="90000"/>
        </a:lnSpc>
        <a:spcBef>
          <a:spcPts val="1200"/>
        </a:spcBef>
        <a:buClr>
          <a:srgbClr val="DE481C"/>
        </a:buClr>
        <a:buSzPct val="120000"/>
        <a:buFont typeface="Lucida Grande"/>
        <a:buChar char="»"/>
        <a:defRPr sz="2800" kern="1200">
          <a:solidFill>
            <a:srgbClr val="2C3841"/>
          </a:solidFill>
          <a:latin typeface="+mn-lt"/>
          <a:ea typeface="+mn-ea"/>
          <a:cs typeface="+mn-cs"/>
        </a:defRPr>
      </a:lvl1pPr>
      <a:lvl2pPr marL="576000" indent="-288000" algn="l" defTabSz="457200" rtl="0" eaLnBrk="1" latinLnBrk="0" hangingPunct="1">
        <a:lnSpc>
          <a:spcPct val="90000"/>
        </a:lnSpc>
        <a:spcBef>
          <a:spcPts val="800"/>
        </a:spcBef>
        <a:buClr>
          <a:srgbClr val="DE481C"/>
        </a:buClr>
        <a:buSzPct val="120000"/>
        <a:buFont typeface="Lucida Grande"/>
        <a:buChar char="›"/>
        <a:defRPr sz="2800" kern="1200">
          <a:solidFill>
            <a:srgbClr val="2C3841"/>
          </a:solidFill>
          <a:latin typeface="+mn-lt"/>
          <a:ea typeface="+mn-ea"/>
          <a:cs typeface="+mn-cs"/>
        </a:defRPr>
      </a:lvl2pPr>
      <a:lvl3pPr marL="864000" indent="-288000" algn="l" defTabSz="457200" rtl="0" eaLnBrk="1" latinLnBrk="0" hangingPunct="1">
        <a:lnSpc>
          <a:spcPct val="90000"/>
        </a:lnSpc>
        <a:spcBef>
          <a:spcPts val="400"/>
        </a:spcBef>
        <a:buClr>
          <a:srgbClr val="DE481C"/>
        </a:buClr>
        <a:buSzPct val="120000"/>
        <a:buFont typeface="Lucida Grande"/>
        <a:buChar char="–"/>
        <a:defRPr sz="2400" kern="1200">
          <a:solidFill>
            <a:srgbClr val="2C3841"/>
          </a:solidFill>
          <a:latin typeface="+mn-lt"/>
          <a:ea typeface="+mn-ea"/>
          <a:cs typeface="+mn-cs"/>
        </a:defRPr>
      </a:lvl3pPr>
      <a:lvl4pPr marL="1152000" indent="-288000" algn="l" defTabSz="457200" rtl="0" eaLnBrk="1" latinLnBrk="0" hangingPunct="1">
        <a:lnSpc>
          <a:spcPct val="90000"/>
        </a:lnSpc>
        <a:spcBef>
          <a:spcPts val="400"/>
        </a:spcBef>
        <a:buClr>
          <a:srgbClr val="DE481C"/>
        </a:buClr>
        <a:buSzPct val="120000"/>
        <a:buFont typeface="Lucida Grande"/>
        <a:buChar char="–"/>
        <a:defRPr sz="2400" kern="1200">
          <a:solidFill>
            <a:srgbClr val="2C3841"/>
          </a:solidFill>
          <a:latin typeface="+mn-lt"/>
          <a:ea typeface="+mn-ea"/>
          <a:cs typeface="+mn-cs"/>
        </a:defRPr>
      </a:lvl4pPr>
      <a:lvl5pPr marL="1440000" indent="-288000" algn="l" defTabSz="457200" rtl="0" eaLnBrk="1" latinLnBrk="0" hangingPunct="1">
        <a:lnSpc>
          <a:spcPct val="90000"/>
        </a:lnSpc>
        <a:spcBef>
          <a:spcPts val="400"/>
        </a:spcBef>
        <a:buClr>
          <a:srgbClr val="DE481C"/>
        </a:buClr>
        <a:buSzPct val="120000"/>
        <a:buFont typeface="Lucida Grande"/>
        <a:buChar char="–"/>
        <a:defRPr sz="2400" kern="1200">
          <a:solidFill>
            <a:srgbClr val="2C384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71775" y="-1588"/>
            <a:ext cx="6156325" cy="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215900" y="879475"/>
            <a:ext cx="8712200"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215900" y="4872038"/>
            <a:ext cx="719138"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fld id="{99CCE75D-A855-4C8A-B883-002EE748FC2A}" type="datetime1">
              <a:rPr lang="en-GB" altLang="en-US" smtClean="0"/>
              <a:t>05/10/2016</a:t>
            </a:fld>
            <a:endParaRPr lang="en-GB" altLang="en-US"/>
          </a:p>
        </p:txBody>
      </p:sp>
      <p:sp>
        <p:nvSpPr>
          <p:cNvPr id="5" name="Footer Placeholder 4"/>
          <p:cNvSpPr>
            <a:spLocks noGrp="1"/>
          </p:cNvSpPr>
          <p:nvPr>
            <p:ph type="ftr" sz="quarter" idx="3"/>
          </p:nvPr>
        </p:nvSpPr>
        <p:spPr>
          <a:xfrm>
            <a:off x="935038" y="4872038"/>
            <a:ext cx="7273925"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a:t>Coming soon</a:t>
            </a:r>
            <a:endParaRPr lang="en-GB" dirty="0"/>
          </a:p>
        </p:txBody>
      </p:sp>
      <p:sp>
        <p:nvSpPr>
          <p:cNvPr id="6" name="Slide Number Placeholder 5"/>
          <p:cNvSpPr>
            <a:spLocks noGrp="1"/>
          </p:cNvSpPr>
          <p:nvPr>
            <p:ph type="sldNum" sz="quarter" idx="4"/>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D01CE8E7-0C97-4E80-873B-F8BF5B659D8B}" type="slidenum">
              <a:rPr lang="en-GB" altLang="en-US"/>
              <a:pPr/>
              <a:t>‹Nr.›</a:t>
            </a:fld>
            <a:endParaRPr lang="en-GB" altLang="en-US"/>
          </a:p>
        </p:txBody>
      </p:sp>
      <p:pic>
        <p:nvPicPr>
          <p:cNvPr id="1031" name="Picture 6" descr="2013_Jisc_Logo_RGB300(19.5mm).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2" name="Straight Connector 9"/>
          <p:cNvCxnSpPr>
            <a:cxnSpLocks noChangeShapeType="1"/>
          </p:cNvCxnSpPr>
          <p:nvPr/>
        </p:nvCxnSpPr>
        <p:spPr bwMode="auto">
          <a:xfrm>
            <a:off x="215900" y="519113"/>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cxnSp>
        <p:nvCxnSpPr>
          <p:cNvPr id="1033" name="Straight Connector 10"/>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6885136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Lst>
  <p:hf hdr="0"/>
  <p:txStyles>
    <p:titleStyle>
      <a:lvl1pPr algn="r" defTabSz="685800" rtl="0" eaLnBrk="1" fontAlgn="base" hangingPunct="1">
        <a:lnSpc>
          <a:spcPct val="90000"/>
        </a:lnSpc>
        <a:spcBef>
          <a:spcPct val="0"/>
        </a:spcBef>
        <a:spcAft>
          <a:spcPct val="0"/>
        </a:spcAft>
        <a:defRPr sz="2800" b="1" kern="1200">
          <a:solidFill>
            <a:srgbClr val="B71A8B"/>
          </a:solidFill>
          <a:latin typeface="+mj-lt"/>
          <a:ea typeface="MS PGothic" panose="020B0600070205080204" pitchFamily="34" charset="-128"/>
          <a:cs typeface="+mj-cs"/>
        </a:defRPr>
      </a:lvl1pPr>
      <a:lvl2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2pPr>
      <a:lvl3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3pPr>
      <a:lvl4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4pPr>
      <a:lvl5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5pPr>
      <a:lvl6pPr marL="4572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6pPr>
      <a:lvl7pPr marL="9144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7pPr>
      <a:lvl8pPr marL="13716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8pPr>
      <a:lvl9pPr marL="18288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9pPr>
    </p:titleStyle>
    <p:body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https://www.jisc.ac.uk/rd/projects/research-data-shared-service"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www.merc.ac.uk/sites/default/files/MaDAM_Requirements%20_%20gap%20analysis-v1.4-FINAL.pdf" TargetMode="External"/><Relationship Id="rId2" Type="http://schemas.openxmlformats.org/officeDocument/2006/relationships/hyperlink" Target="http://www.lib.cam.ac.uk/preservation/incremental/documents/Incremental_Scoping_Report_170910.pdf"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bit.ly/jiscmrd2011-13" TargetMode="External"/><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dpconline.org/newsroom/whats-new/842-whats-new-issue-44-april-2012"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royalsociety.org/policy/projects/science-public-enterprise/report/"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http://www.rcuk.ac.uk/research/datapolicy/" TargetMode="External"/><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hyperlink" Target="http://dx.doi.org/10.6084/m9.figshare.1202230"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dx.doi.org/10.6084/m9.figshare.1202230"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5.png"/><Relationship Id="rId7" Type="http://schemas.openxmlformats.org/officeDocument/2006/relationships/hyperlink" Target="https://www.jisc.ac.uk/rd/projects/research-data-shared-service"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hyperlink" Target="https://www.jisc.ac.uk/rd/projects/research-at-risk" TargetMode="External"/><Relationship Id="rId5" Type="http://schemas.openxmlformats.org/officeDocument/2006/relationships/hyperlink" Target="http://researchdata.network/" TargetMode="External"/><Relationship Id="rId4" Type="http://schemas.openxmlformats.org/officeDocument/2006/relationships/hyperlink" Target="https://researchdata.jiscinvolve.org/w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hyperlink" Target="mailto:Matthew.dovey@jisc.ac.uk"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jisc.ac.uk/shared-data-centr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ckan.data.alpha.jisc.ac.uk/dataset"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010" b="11010"/>
          <a:stretch>
            <a:fillRect/>
          </a:stretch>
        </p:blipFill>
        <p:spPr/>
      </p:pic>
      <p:sp>
        <p:nvSpPr>
          <p:cNvPr id="8" name="Rectangle 9"/>
          <p:cNvSpPr>
            <a:spLocks noChangeArrowheads="1"/>
          </p:cNvSpPr>
          <p:nvPr/>
        </p:nvSpPr>
        <p:spPr bwMode="auto">
          <a:xfrm>
            <a:off x="1256040" y="3339211"/>
            <a:ext cx="7887960" cy="919373"/>
          </a:xfrm>
          <a:prstGeom prst="rect">
            <a:avLst/>
          </a:prstGeom>
          <a:solidFill>
            <a:srgbClr val="DE481C"/>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 name="Rectangle 7"/>
          <p:cNvSpPr>
            <a:spLocks noChangeArrowheads="1"/>
          </p:cNvSpPr>
          <p:nvPr/>
        </p:nvSpPr>
        <p:spPr bwMode="auto">
          <a:xfrm>
            <a:off x="0" y="3291831"/>
            <a:ext cx="1184032" cy="919373"/>
          </a:xfrm>
          <a:prstGeom prst="rect">
            <a:avLst/>
          </a:prstGeom>
          <a:solidFill>
            <a:srgbClr val="DE481C"/>
          </a:solidFill>
          <a:ln>
            <a:noFill/>
          </a:ln>
          <a:effectLs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 name="Subtitle 9"/>
          <p:cNvSpPr>
            <a:spLocks noGrp="1"/>
          </p:cNvSpPr>
          <p:nvPr>
            <p:ph type="subTitle" idx="1"/>
          </p:nvPr>
        </p:nvSpPr>
        <p:spPr/>
        <p:txBody>
          <a:bodyPr/>
          <a:lstStyle/>
          <a:p>
            <a:r>
              <a:rPr lang="en-GB" dirty="0" smtClean="0"/>
              <a:t>Lessons </a:t>
            </a:r>
            <a:r>
              <a:rPr lang="en-GB" dirty="0"/>
              <a:t>from research data management in the UK</a:t>
            </a:r>
          </a:p>
        </p:txBody>
      </p:sp>
      <p:sp>
        <p:nvSpPr>
          <p:cNvPr id="2" name="Title 1"/>
          <p:cNvSpPr>
            <a:spLocks noGrp="1"/>
          </p:cNvSpPr>
          <p:nvPr>
            <p:ph type="title"/>
          </p:nvPr>
        </p:nvSpPr>
        <p:spPr/>
        <p:txBody>
          <a:bodyPr>
            <a:normAutofit/>
          </a:bodyPr>
          <a:lstStyle/>
          <a:p>
            <a:r>
              <a:rPr lang="en-GB" dirty="0"/>
              <a:t>Beyond the "under-desk </a:t>
            </a:r>
            <a:r>
              <a:rPr lang="en-GB" dirty="0" smtClean="0"/>
              <a:t>datacentre"</a:t>
            </a:r>
            <a:endParaRPr lang="en-GB" dirty="0"/>
          </a:p>
        </p:txBody>
      </p:sp>
      <p:sp>
        <p:nvSpPr>
          <p:cNvPr id="12" name="Text Placeholder 11"/>
          <p:cNvSpPr>
            <a:spLocks noGrp="1"/>
          </p:cNvSpPr>
          <p:nvPr>
            <p:ph type="body" sz="quarter" idx="11"/>
          </p:nvPr>
        </p:nvSpPr>
        <p:spPr>
          <a:xfrm>
            <a:off x="0" y="3553200"/>
            <a:ext cx="1029600" cy="492782"/>
          </a:xfrm>
        </p:spPr>
        <p:txBody>
          <a:bodyPr/>
          <a:lstStyle/>
          <a:p>
            <a:r>
              <a:rPr lang="en-GB" dirty="0" smtClean="0"/>
              <a:t>LSDMA</a:t>
            </a:r>
          </a:p>
          <a:p>
            <a:r>
              <a:rPr lang="en-GB" dirty="0" smtClean="0"/>
              <a:t>5 Oct 2016</a:t>
            </a:r>
            <a:endParaRPr lang="en-GB" dirty="0"/>
          </a:p>
        </p:txBody>
      </p:sp>
      <p:pic>
        <p:nvPicPr>
          <p:cNvPr id="6" name="Picture 5" descr="2013_Jisc_Logo_RGB300(26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0"/>
            <a:ext cx="935736" cy="545592"/>
          </a:xfrm>
          <a:prstGeom prst="rect">
            <a:avLst/>
          </a:prstGeom>
        </p:spPr>
      </p:pic>
      <p:sp>
        <p:nvSpPr>
          <p:cNvPr id="9" name="Parallelogram 20"/>
          <p:cNvSpPr/>
          <p:nvPr/>
        </p:nvSpPr>
        <p:spPr>
          <a:xfrm>
            <a:off x="1179839" y="3293531"/>
            <a:ext cx="79780" cy="961504"/>
          </a:xfrm>
          <a:custGeom>
            <a:avLst/>
            <a:gdLst>
              <a:gd name="connsiteX0" fmla="*/ 0 w 216024"/>
              <a:gd name="connsiteY0" fmla="*/ 936104 h 936104"/>
              <a:gd name="connsiteX1" fmla="*/ 54006 w 216024"/>
              <a:gd name="connsiteY1" fmla="*/ 0 h 936104"/>
              <a:gd name="connsiteX2" fmla="*/ 216024 w 216024"/>
              <a:gd name="connsiteY2" fmla="*/ 0 h 936104"/>
              <a:gd name="connsiteX3" fmla="*/ 162018 w 216024"/>
              <a:gd name="connsiteY3" fmla="*/ 936104 h 936104"/>
              <a:gd name="connsiteX4" fmla="*/ 0 w 216024"/>
              <a:gd name="connsiteY4" fmla="*/ 936104 h 936104"/>
              <a:gd name="connsiteX0" fmla="*/ 76169 w 292193"/>
              <a:gd name="connsiteY0" fmla="*/ 1136129 h 1136129"/>
              <a:gd name="connsiteX1" fmla="*/ 0 w 292193"/>
              <a:gd name="connsiteY1" fmla="*/ 0 h 1136129"/>
              <a:gd name="connsiteX2" fmla="*/ 292193 w 292193"/>
              <a:gd name="connsiteY2" fmla="*/ 200025 h 1136129"/>
              <a:gd name="connsiteX3" fmla="*/ 238187 w 292193"/>
              <a:gd name="connsiteY3" fmla="*/ 1136129 h 1136129"/>
              <a:gd name="connsiteX4" fmla="*/ 76169 w 292193"/>
              <a:gd name="connsiteY4" fmla="*/ 1136129 h 1136129"/>
              <a:gd name="connsiteX0" fmla="*/ 3144 w 292193"/>
              <a:gd name="connsiteY0" fmla="*/ 917054 h 1136129"/>
              <a:gd name="connsiteX1" fmla="*/ 0 w 292193"/>
              <a:gd name="connsiteY1" fmla="*/ 0 h 1136129"/>
              <a:gd name="connsiteX2" fmla="*/ 292193 w 292193"/>
              <a:gd name="connsiteY2" fmla="*/ 200025 h 1136129"/>
              <a:gd name="connsiteX3" fmla="*/ 238187 w 292193"/>
              <a:gd name="connsiteY3" fmla="*/ 1136129 h 1136129"/>
              <a:gd name="connsiteX4" fmla="*/ 3144 w 292193"/>
              <a:gd name="connsiteY4" fmla="*/ 917054 h 1136129"/>
              <a:gd name="connsiteX0" fmla="*/ 3144 w 292193"/>
              <a:gd name="connsiteY0" fmla="*/ 917054 h 917054"/>
              <a:gd name="connsiteX1" fmla="*/ 0 w 292193"/>
              <a:gd name="connsiteY1" fmla="*/ 0 h 917054"/>
              <a:gd name="connsiteX2" fmla="*/ 292193 w 292193"/>
              <a:gd name="connsiteY2" fmla="*/ 200025 h 917054"/>
              <a:gd name="connsiteX3" fmla="*/ 41337 w 292193"/>
              <a:gd name="connsiteY3" fmla="*/ 767829 h 917054"/>
              <a:gd name="connsiteX4" fmla="*/ 3144 w 292193"/>
              <a:gd name="connsiteY4" fmla="*/ 917054 h 917054"/>
              <a:gd name="connsiteX0" fmla="*/ 3144 w 292193"/>
              <a:gd name="connsiteY0" fmla="*/ 917054 h 964679"/>
              <a:gd name="connsiteX1" fmla="*/ 0 w 292193"/>
              <a:gd name="connsiteY1" fmla="*/ 0 h 964679"/>
              <a:gd name="connsiteX2" fmla="*/ 292193 w 292193"/>
              <a:gd name="connsiteY2" fmla="*/ 200025 h 964679"/>
              <a:gd name="connsiteX3" fmla="*/ 76262 w 292193"/>
              <a:gd name="connsiteY3" fmla="*/ 964679 h 964679"/>
              <a:gd name="connsiteX4" fmla="*/ 3144 w 292193"/>
              <a:gd name="connsiteY4" fmla="*/ 917054 h 964679"/>
              <a:gd name="connsiteX0" fmla="*/ 164976 w 238094"/>
              <a:gd name="connsiteY0" fmla="*/ 917054 h 964679"/>
              <a:gd name="connsiteX1" fmla="*/ 161832 w 238094"/>
              <a:gd name="connsiteY1" fmla="*/ 0 h 964679"/>
              <a:gd name="connsiteX2" fmla="*/ 0 w 238094"/>
              <a:gd name="connsiteY2" fmla="*/ 180975 h 964679"/>
              <a:gd name="connsiteX3" fmla="*/ 238094 w 238094"/>
              <a:gd name="connsiteY3" fmla="*/ 964679 h 964679"/>
              <a:gd name="connsiteX4" fmla="*/ 164976 w 238094"/>
              <a:gd name="connsiteY4" fmla="*/ 917054 h 964679"/>
              <a:gd name="connsiteX0" fmla="*/ 3144 w 79468"/>
              <a:gd name="connsiteY0" fmla="*/ 917054 h 964679"/>
              <a:gd name="connsiteX1" fmla="*/ 0 w 79468"/>
              <a:gd name="connsiteY1" fmla="*/ 0 h 964679"/>
              <a:gd name="connsiteX2" fmla="*/ 79468 w 79468"/>
              <a:gd name="connsiteY2" fmla="*/ 47625 h 964679"/>
              <a:gd name="connsiteX3" fmla="*/ 76262 w 79468"/>
              <a:gd name="connsiteY3" fmla="*/ 964679 h 964679"/>
              <a:gd name="connsiteX4" fmla="*/ 3144 w 79468"/>
              <a:gd name="connsiteY4" fmla="*/ 917054 h 964679"/>
              <a:gd name="connsiteX0" fmla="*/ 3144 w 79749"/>
              <a:gd name="connsiteY0" fmla="*/ 917054 h 961504"/>
              <a:gd name="connsiteX1" fmla="*/ 0 w 79749"/>
              <a:gd name="connsiteY1" fmla="*/ 0 h 961504"/>
              <a:gd name="connsiteX2" fmla="*/ 79468 w 79749"/>
              <a:gd name="connsiteY2" fmla="*/ 47625 h 961504"/>
              <a:gd name="connsiteX3" fmla="*/ 79437 w 79749"/>
              <a:gd name="connsiteY3" fmla="*/ 961504 h 961504"/>
              <a:gd name="connsiteX4" fmla="*/ 3144 w 79749"/>
              <a:gd name="connsiteY4" fmla="*/ 917054 h 961504"/>
              <a:gd name="connsiteX0" fmla="*/ 0 w 79780"/>
              <a:gd name="connsiteY0" fmla="*/ 913879 h 961504"/>
              <a:gd name="connsiteX1" fmla="*/ 31 w 79780"/>
              <a:gd name="connsiteY1" fmla="*/ 0 h 961504"/>
              <a:gd name="connsiteX2" fmla="*/ 79499 w 79780"/>
              <a:gd name="connsiteY2" fmla="*/ 47625 h 961504"/>
              <a:gd name="connsiteX3" fmla="*/ 79468 w 79780"/>
              <a:gd name="connsiteY3" fmla="*/ 961504 h 961504"/>
              <a:gd name="connsiteX4" fmla="*/ 0 w 79780"/>
              <a:gd name="connsiteY4" fmla="*/ 913879 h 961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80" h="961504">
                <a:moveTo>
                  <a:pt x="0" y="913879"/>
                </a:moveTo>
                <a:cubicBezTo>
                  <a:pt x="10" y="609253"/>
                  <a:pt x="21" y="304626"/>
                  <a:pt x="31" y="0"/>
                </a:cubicBezTo>
                <a:lnTo>
                  <a:pt x="79499" y="47625"/>
                </a:lnTo>
                <a:cubicBezTo>
                  <a:pt x="78430" y="353310"/>
                  <a:pt x="80537" y="655819"/>
                  <a:pt x="79468" y="961504"/>
                </a:cubicBezTo>
                <a:lnTo>
                  <a:pt x="0" y="913879"/>
                </a:lnTo>
                <a:close/>
              </a:path>
            </a:pathLst>
          </a:custGeom>
          <a:solidFill>
            <a:srgbClr val="9F3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8994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National research data shared service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80201" y="672186"/>
            <a:ext cx="5956300" cy="3895287"/>
          </a:xfrm>
          <a:prstGeom prst="rect">
            <a:avLst/>
          </a:prstGeom>
        </p:spPr>
      </p:pic>
      <p:pic>
        <p:nvPicPr>
          <p:cNvPr id="6" name="Picture 5"/>
          <p:cNvPicPr>
            <a:picLocks noChangeAspect="1"/>
          </p:cNvPicPr>
          <p:nvPr/>
        </p:nvPicPr>
        <p:blipFill>
          <a:blip r:embed="rId4"/>
          <a:stretch>
            <a:fillRect/>
          </a:stretch>
        </p:blipFill>
        <p:spPr>
          <a:xfrm>
            <a:off x="7945512" y="3582345"/>
            <a:ext cx="860342" cy="1207370"/>
          </a:xfrm>
          <a:prstGeom prst="rect">
            <a:avLst/>
          </a:prstGeom>
        </p:spPr>
      </p:pic>
      <p:sp>
        <p:nvSpPr>
          <p:cNvPr id="3" name="Rectangle 2"/>
          <p:cNvSpPr/>
          <p:nvPr/>
        </p:nvSpPr>
        <p:spPr>
          <a:xfrm>
            <a:off x="2046513" y="4562715"/>
            <a:ext cx="5279571" cy="307777"/>
          </a:xfrm>
          <a:prstGeom prst="rect">
            <a:avLst/>
          </a:prstGeom>
        </p:spPr>
        <p:txBody>
          <a:bodyPr wrap="square">
            <a:spAutoFit/>
          </a:bodyPr>
          <a:lstStyle/>
          <a:p>
            <a:r>
              <a:rPr lang="en-GB" sz="1400" dirty="0">
                <a:hlinkClick r:id="rId5"/>
              </a:rPr>
              <a:t>https://www.jisc.ac.uk/rd/projects/research-data-shared-service</a:t>
            </a:r>
            <a:r>
              <a:rPr lang="en-GB" sz="1400" dirty="0"/>
              <a:t> </a:t>
            </a:r>
          </a:p>
        </p:txBody>
      </p:sp>
    </p:spTree>
    <p:extLst>
      <p:ext uri="{BB962C8B-B14F-4D97-AF65-F5344CB8AC3E}">
        <p14:creationId xmlns:p14="http://schemas.microsoft.com/office/powerpoint/2010/main" val="1507130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a:t>History</a:t>
            </a:r>
          </a:p>
        </p:txBody>
      </p:sp>
    </p:spTree>
    <p:extLst>
      <p:ext uri="{BB962C8B-B14F-4D97-AF65-F5344CB8AC3E}">
        <p14:creationId xmlns:p14="http://schemas.microsoft.com/office/powerpoint/2010/main" val="1192487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Why Research Data Management</a:t>
            </a:r>
            <a:r>
              <a:rPr lang="en-GB" dirty="0" smtClean="0"/>
              <a:t>?</a:t>
            </a:r>
            <a:endParaRPr lang="en-GB" dirty="0"/>
          </a:p>
        </p:txBody>
      </p:sp>
      <p:sp>
        <p:nvSpPr>
          <p:cNvPr id="3" name="Text Placeholder 2"/>
          <p:cNvSpPr>
            <a:spLocks noGrp="1"/>
          </p:cNvSpPr>
          <p:nvPr>
            <p:ph idx="1"/>
          </p:nvPr>
        </p:nvSpPr>
        <p:spPr/>
        <p:txBody>
          <a:bodyPr/>
          <a:lstStyle/>
          <a:p>
            <a:pPr>
              <a:buFont typeface="Arial" pitchFamily="34" charset="0"/>
              <a:buChar char="•"/>
            </a:pPr>
            <a:r>
              <a:rPr lang="en-GB" sz="1800" b="1" dirty="0">
                <a:solidFill>
                  <a:srgbClr val="009FE3"/>
                </a:solidFill>
              </a:rPr>
              <a:t>Research Excellence &amp; Impact </a:t>
            </a:r>
            <a:r>
              <a:rPr lang="en-GB" sz="1800" dirty="0"/>
              <a:t>– data will be cited; used by others including peers, other disciplines, the public, industry, in learning – ability to meet global challenges; innovate &amp; create new research areas.</a:t>
            </a:r>
          </a:p>
          <a:p>
            <a:pPr>
              <a:buNone/>
            </a:pPr>
            <a:endParaRPr lang="en-GB" sz="1800" dirty="0"/>
          </a:p>
          <a:p>
            <a:pPr>
              <a:buFont typeface="Arial" pitchFamily="34" charset="0"/>
              <a:buChar char="•"/>
            </a:pPr>
            <a:r>
              <a:rPr lang="en-GB" sz="1800" b="1" dirty="0">
                <a:solidFill>
                  <a:srgbClr val="009FE3"/>
                </a:solidFill>
              </a:rPr>
              <a:t>Research integrity </a:t>
            </a:r>
            <a:r>
              <a:rPr lang="en-GB" sz="1800" dirty="0"/>
              <a:t>- replication, verification of research, improvement of methods &amp; results.</a:t>
            </a:r>
          </a:p>
          <a:p>
            <a:pPr>
              <a:buNone/>
            </a:pPr>
            <a:endParaRPr lang="en-GB" sz="1800" dirty="0"/>
          </a:p>
          <a:p>
            <a:pPr>
              <a:buFont typeface="Arial" pitchFamily="34" charset="0"/>
              <a:buChar char="•"/>
            </a:pPr>
            <a:r>
              <a:rPr lang="en-GB" sz="1800" b="1" dirty="0">
                <a:solidFill>
                  <a:srgbClr val="009FE3"/>
                </a:solidFill>
              </a:rPr>
              <a:t>Efficiency</a:t>
            </a:r>
            <a:r>
              <a:rPr lang="en-GB" sz="1800" b="1" dirty="0"/>
              <a:t> </a:t>
            </a:r>
            <a:r>
              <a:rPr lang="en-GB" sz="1800" dirty="0"/>
              <a:t>- save duplication of research effort, data creation &amp; therefore costs; ease of access &amp; re-use.</a:t>
            </a:r>
          </a:p>
          <a:p>
            <a:pPr>
              <a:buNone/>
            </a:pPr>
            <a:endParaRPr lang="en-GB" sz="1800" dirty="0"/>
          </a:p>
          <a:p>
            <a:pPr>
              <a:buFont typeface="Arial" pitchFamily="34" charset="0"/>
              <a:buChar char="•"/>
            </a:pPr>
            <a:r>
              <a:rPr lang="en-GB" sz="1800" b="1" dirty="0">
                <a:solidFill>
                  <a:srgbClr val="009FE3"/>
                </a:solidFill>
              </a:rPr>
              <a:t>Managing risks </a:t>
            </a:r>
            <a:r>
              <a:rPr lang="en-GB" sz="1800" dirty="0"/>
              <a:t>– ability to meet FOI requests; protect reputation.</a:t>
            </a:r>
          </a:p>
          <a:p>
            <a:endParaRPr lang="en-GB" dirty="0"/>
          </a:p>
        </p:txBody>
      </p:sp>
    </p:spTree>
    <p:extLst>
      <p:ext uri="{BB962C8B-B14F-4D97-AF65-F5344CB8AC3E}">
        <p14:creationId xmlns:p14="http://schemas.microsoft.com/office/powerpoint/2010/main" val="166015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reality …</a:t>
            </a:r>
          </a:p>
        </p:txBody>
      </p:sp>
      <p:sp>
        <p:nvSpPr>
          <p:cNvPr id="6" name="Rounded Rectangular Callout 5"/>
          <p:cNvSpPr/>
          <p:nvPr/>
        </p:nvSpPr>
        <p:spPr>
          <a:xfrm>
            <a:off x="1777621" y="1146412"/>
            <a:ext cx="1985750" cy="1831086"/>
          </a:xfrm>
          <a:prstGeom prst="wedgeRoundRect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GB" sz="1350" kern="0" dirty="0">
              <a:solidFill>
                <a:sysClr val="windowText" lastClr="000000"/>
              </a:solidFill>
            </a:endParaRPr>
          </a:p>
        </p:txBody>
      </p:sp>
      <p:sp>
        <p:nvSpPr>
          <p:cNvPr id="7" name="Rounded Rectangular Callout 6"/>
          <p:cNvSpPr/>
          <p:nvPr/>
        </p:nvSpPr>
        <p:spPr>
          <a:xfrm>
            <a:off x="5237328" y="644858"/>
            <a:ext cx="2190466" cy="1392072"/>
          </a:xfrm>
          <a:prstGeom prst="wedgeRoundRect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GB" sz="1350" b="1" i="1" kern="0" dirty="0">
                <a:solidFill>
                  <a:sysClr val="windowText" lastClr="000000"/>
                </a:solidFill>
              </a:rPr>
              <a:t>Social Scientist-  “I have notes, photos &amp; video and audio of subjects it would take way too long to </a:t>
            </a:r>
            <a:r>
              <a:rPr lang="en-GB" sz="1350" b="1" i="1" kern="0" dirty="0" err="1">
                <a:solidFill>
                  <a:sysClr val="windowText" lastClr="000000"/>
                </a:solidFill>
              </a:rPr>
              <a:t>anonymise</a:t>
            </a:r>
            <a:r>
              <a:rPr lang="en-GB" sz="1350" b="1" i="1" kern="0" dirty="0">
                <a:solidFill>
                  <a:sysClr val="windowText" lastClr="000000"/>
                </a:solidFill>
              </a:rPr>
              <a:t> it ”</a:t>
            </a:r>
          </a:p>
        </p:txBody>
      </p:sp>
      <p:sp>
        <p:nvSpPr>
          <p:cNvPr id="8" name="Cloud Callout 7"/>
          <p:cNvSpPr/>
          <p:nvPr/>
        </p:nvSpPr>
        <p:spPr>
          <a:xfrm>
            <a:off x="4643651" y="2036929"/>
            <a:ext cx="2784143" cy="2231409"/>
          </a:xfrm>
          <a:prstGeom prst="cloud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GB" sz="1350" kern="0" dirty="0">
              <a:solidFill>
                <a:sysClr val="windowText" lastClr="000000"/>
              </a:solidFill>
            </a:endParaRPr>
          </a:p>
          <a:p>
            <a:pPr algn="ctr" defTabSz="685800"/>
            <a:r>
              <a:rPr lang="en-GB" sz="1350" b="1" i="1" kern="0" dirty="0">
                <a:solidFill>
                  <a:schemeClr val="tx1">
                    <a:lumMod val="75000"/>
                    <a:lumOff val="25000"/>
                  </a:schemeClr>
                </a:solidFill>
              </a:rPr>
              <a:t>Informatics researcher- “ yes I will share my data but people should register; &amp; why change to the Open Data Commons licence I have a bespoke licence I have always used”</a:t>
            </a:r>
          </a:p>
        </p:txBody>
      </p:sp>
      <p:sp>
        <p:nvSpPr>
          <p:cNvPr id="10" name="Oval Callout 9"/>
          <p:cNvSpPr/>
          <p:nvPr/>
        </p:nvSpPr>
        <p:spPr>
          <a:xfrm>
            <a:off x="2627194" y="2977498"/>
            <a:ext cx="2016457" cy="1649093"/>
          </a:xfrm>
          <a:prstGeom prst="wedgeEllipse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GB" sz="1350" b="1" i="1" kern="0" dirty="0">
                <a:solidFill>
                  <a:sysClr val="windowText" lastClr="000000"/>
                </a:solidFill>
              </a:rPr>
              <a:t>Philosopher- “I don’t have data, I annotate books”</a:t>
            </a:r>
          </a:p>
        </p:txBody>
      </p:sp>
      <p:sp>
        <p:nvSpPr>
          <p:cNvPr id="11" name="TextBox 10"/>
          <p:cNvSpPr txBox="1"/>
          <p:nvPr/>
        </p:nvSpPr>
        <p:spPr>
          <a:xfrm>
            <a:off x="1929117" y="1412544"/>
            <a:ext cx="1834253" cy="1338828"/>
          </a:xfrm>
          <a:prstGeom prst="rect">
            <a:avLst/>
          </a:prstGeom>
          <a:noFill/>
        </p:spPr>
        <p:txBody>
          <a:bodyPr wrap="square" rtlCol="0">
            <a:spAutoFit/>
          </a:bodyPr>
          <a:lstStyle/>
          <a:p>
            <a:pPr defTabSz="685800"/>
            <a:r>
              <a:rPr lang="en-GB" sz="1350" b="1" i="1" kern="0" dirty="0">
                <a:solidFill>
                  <a:sysClr val="windowText" lastClr="000000"/>
                </a:solidFill>
              </a:rPr>
              <a:t>Bio-scientist- “why would I put my data in a repository?  I share it informally with my peers, no-one else would understand it. “</a:t>
            </a:r>
          </a:p>
        </p:txBody>
      </p:sp>
      <p:sp>
        <p:nvSpPr>
          <p:cNvPr id="12" name="Cloud Callout 11"/>
          <p:cNvSpPr/>
          <p:nvPr/>
        </p:nvSpPr>
        <p:spPr>
          <a:xfrm>
            <a:off x="3343702" y="1"/>
            <a:ext cx="2057400" cy="1760561"/>
          </a:xfrm>
          <a:prstGeom prst="cloud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r>
              <a:rPr lang="en-GB" sz="1350" b="1" i="1" kern="0" dirty="0">
                <a:solidFill>
                  <a:schemeClr val="tx1">
                    <a:lumMod val="75000"/>
                    <a:lumOff val="25000"/>
                  </a:schemeClr>
                </a:solidFill>
              </a:rPr>
              <a:t>Engineer “ I have lots of data but you need a licence to this bespoke software to use it”</a:t>
            </a:r>
          </a:p>
        </p:txBody>
      </p:sp>
    </p:spTree>
    <p:extLst>
      <p:ext uri="{BB962C8B-B14F-4D97-AF65-F5344CB8AC3E}">
        <p14:creationId xmlns:p14="http://schemas.microsoft.com/office/powerpoint/2010/main" val="3022202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4000" y="22487"/>
            <a:ext cx="7506000" cy="468000"/>
          </a:xfrm>
        </p:spPr>
        <p:txBody>
          <a:bodyPr>
            <a:noAutofit/>
          </a:bodyPr>
          <a:lstStyle/>
          <a:p>
            <a:r>
              <a:rPr lang="en-GB" sz="1600" b="1" dirty="0"/>
              <a:t>“Its not just curation, retrieving and </a:t>
            </a:r>
            <a:r>
              <a:rPr lang="en-GB" sz="1600" dirty="0"/>
              <a:t> </a:t>
            </a:r>
            <a:r>
              <a:rPr lang="en-GB" sz="1600" b="1" dirty="0" smtClean="0"/>
              <a:t>integrating data</a:t>
            </a:r>
            <a:br>
              <a:rPr lang="en-GB" sz="1600" b="1" dirty="0" smtClean="0"/>
            </a:br>
            <a:r>
              <a:rPr lang="en-GB" sz="1600" b="1" dirty="0" smtClean="0"/>
              <a:t>its </a:t>
            </a:r>
            <a:r>
              <a:rPr lang="en-GB" sz="1600" b="1" dirty="0"/>
              <a:t>also what we do with it!” </a:t>
            </a:r>
            <a:endParaRPr lang="en-GB" sz="1600" dirty="0"/>
          </a:p>
        </p:txBody>
      </p:sp>
      <p:sp>
        <p:nvSpPr>
          <p:cNvPr id="5" name="Content Placeholder 4"/>
          <p:cNvSpPr>
            <a:spLocks noGrp="1"/>
          </p:cNvSpPr>
          <p:nvPr>
            <p:ph idx="1"/>
          </p:nvPr>
        </p:nvSpPr>
        <p:spPr>
          <a:xfrm>
            <a:off x="234000" y="764498"/>
            <a:ext cx="8676000" cy="4005502"/>
          </a:xfrm>
        </p:spPr>
        <p:txBody>
          <a:bodyPr>
            <a:normAutofit fontScale="62500" lnSpcReduction="20000"/>
          </a:bodyPr>
          <a:lstStyle/>
          <a:p>
            <a:pPr marL="0" indent="0">
              <a:buNone/>
            </a:pPr>
            <a:r>
              <a:rPr lang="en-GB" b="1" dirty="0"/>
              <a:t>Jim Gray, Microsoft</a:t>
            </a:r>
          </a:p>
          <a:p>
            <a:pPr marL="162000" lvl="1" indent="0">
              <a:buNone/>
            </a:pPr>
            <a:r>
              <a:rPr lang="en-GB" b="1" dirty="0"/>
              <a:t>“When you go and look at what scientists are doing, day in and day out, in terms of data analysis, it is truly dreadful. We are embarrassed by our data!” </a:t>
            </a:r>
            <a:endParaRPr lang="en-GB" dirty="0"/>
          </a:p>
          <a:p>
            <a:endParaRPr lang="en-GB" dirty="0"/>
          </a:p>
          <a:p>
            <a:pPr marL="0" indent="0">
              <a:buNone/>
            </a:pPr>
            <a:r>
              <a:rPr lang="en-GB" b="1" dirty="0"/>
              <a:t>So what are the priorities? </a:t>
            </a:r>
            <a:endParaRPr lang="en-GB" dirty="0"/>
          </a:p>
          <a:p>
            <a:pPr marL="162000" lvl="1" indent="0">
              <a:buNone/>
            </a:pPr>
            <a:r>
              <a:rPr lang="en-GB" dirty="0"/>
              <a:t>1. Ensuring scientifically valid processing </a:t>
            </a:r>
          </a:p>
          <a:p>
            <a:pPr marL="162000" lvl="1" indent="0">
              <a:buNone/>
            </a:pPr>
            <a:r>
              <a:rPr lang="en-GB" dirty="0"/>
              <a:t>2. Innovative manipulation to create new information </a:t>
            </a:r>
          </a:p>
          <a:p>
            <a:pPr marL="162000" lvl="1" indent="0">
              <a:buNone/>
            </a:pPr>
            <a:r>
              <a:rPr lang="en-GB" dirty="0"/>
              <a:t>3. Effective management of research data </a:t>
            </a:r>
          </a:p>
          <a:p>
            <a:pPr marL="0" indent="0">
              <a:buNone/>
            </a:pPr>
            <a:endParaRPr lang="en-GB" b="1" dirty="0"/>
          </a:p>
          <a:p>
            <a:pPr marL="0" indent="0">
              <a:buNone/>
            </a:pPr>
            <a:r>
              <a:rPr lang="en-GB" b="1" dirty="0"/>
              <a:t>There is a serious issue of education, training and support at undergraduate, doctoral and post-doctoral levels </a:t>
            </a:r>
          </a:p>
          <a:p>
            <a:pPr marL="0" indent="0">
              <a:buNone/>
            </a:pPr>
            <a:endParaRPr lang="en-GB" dirty="0"/>
          </a:p>
          <a:p>
            <a:pPr marL="0" indent="0" algn="r">
              <a:buNone/>
            </a:pPr>
            <a:r>
              <a:rPr lang="en-GB" sz="1800" b="1" i="1" dirty="0"/>
              <a:t>Geoffrey </a:t>
            </a:r>
            <a:r>
              <a:rPr lang="en-GB" sz="1800" b="1" i="1" dirty="0" err="1"/>
              <a:t>Boulton</a:t>
            </a:r>
            <a:r>
              <a:rPr lang="en-GB" sz="1800" b="1" i="1" dirty="0"/>
              <a:t> </a:t>
            </a:r>
            <a:r>
              <a:rPr lang="en-GB" sz="1800" i="1" dirty="0"/>
              <a:t>(University of Edinburgh</a:t>
            </a:r>
            <a:r>
              <a:rPr lang="en-GB" sz="1350" i="1" dirty="0"/>
              <a:t>)</a:t>
            </a:r>
          </a:p>
          <a:p>
            <a:pPr marL="0" indent="0">
              <a:buNone/>
            </a:pPr>
            <a:endParaRPr lang="en-GB" dirty="0"/>
          </a:p>
        </p:txBody>
      </p:sp>
    </p:spTree>
    <p:extLst>
      <p:ext uri="{BB962C8B-B14F-4D97-AF65-F5344CB8AC3E}">
        <p14:creationId xmlns:p14="http://schemas.microsoft.com/office/powerpoint/2010/main" val="3726531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0111_1239_WhyYOUneeda11.png"/>
          <p:cNvPicPr>
            <a:picLocks noChangeAspect="1"/>
          </p:cNvPicPr>
          <p:nvPr/>
        </p:nvPicPr>
        <p:blipFill>
          <a:blip r:embed="rId3"/>
          <a:stretch>
            <a:fillRect/>
          </a:stretch>
        </p:blipFill>
        <p:spPr>
          <a:xfrm>
            <a:off x="4523521" y="-12647"/>
            <a:ext cx="3534629" cy="5156148"/>
          </a:xfrm>
          <a:prstGeom prst="rect">
            <a:avLst/>
          </a:prstGeom>
        </p:spPr>
      </p:pic>
      <p:sp>
        <p:nvSpPr>
          <p:cNvPr id="3" name="Content Placeholder 2"/>
          <p:cNvSpPr txBox="1">
            <a:spLocks/>
          </p:cNvSpPr>
          <p:nvPr/>
        </p:nvSpPr>
        <p:spPr bwMode="auto">
          <a:xfrm>
            <a:off x="781050" y="851913"/>
            <a:ext cx="2800350" cy="3427028"/>
          </a:xfrm>
          <a:prstGeom prst="rect">
            <a:avLst/>
          </a:prstGeom>
          <a:extLst>
            <a:ext uri="{909E8E84-426E-40dd-AFC4-6F175D3DCCD1}">
              <a14:hiddenFill xmlns:mc="http://schemas.openxmlformats.org/markup-compatibility/2006" xmlns:mv="urn:schemas-microsoft-com:mac:vml" xmlns="" xmlns:a14="http://schemas.microsoft.com/office/drawing/2007/7/7/main">
                <a:solidFill>
                  <a:schemeClr val="accent1"/>
                </a:solidFill>
              </a14:hiddenFill>
            </a:ext>
            <a:ext uri="{91240B29-F687-4f45-9708-019B960494DF}">
              <a14:hiddenLine xmlns:mc="http://schemas.openxmlformats.org/markup-compatibility/2006" xmlns:mv="urn:schemas-microsoft-com:mac:vml" xmlns="" xmlns:a14="http://schemas.microsoft.com/office/drawing/2007/7/7/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07/7/7/main">
                <a:effectLst>
                  <a:outerShdw blurRad="63500"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algn="ctr" defTabSz="685800" fontAlgn="base">
              <a:spcBef>
                <a:spcPct val="50000"/>
              </a:spcBef>
              <a:spcAft>
                <a:spcPct val="0"/>
              </a:spcAft>
              <a:buClr>
                <a:srgbClr val="EBAD14"/>
              </a:buClr>
              <a:defRPr/>
            </a:pPr>
            <a:r>
              <a:rPr lang="en-US" sz="2700" b="1" kern="0" dirty="0" err="1">
                <a:solidFill>
                  <a:srgbClr val="293352"/>
                </a:solidFill>
              </a:rPr>
              <a:t>DUDs</a:t>
            </a:r>
            <a:endParaRPr lang="en-US" sz="2700" b="1" kern="0" dirty="0">
              <a:solidFill>
                <a:srgbClr val="293352"/>
              </a:solidFill>
            </a:endParaRPr>
          </a:p>
          <a:p>
            <a:pPr algn="ctr" defTabSz="685800" fontAlgn="base">
              <a:spcBef>
                <a:spcPct val="50000"/>
              </a:spcBef>
              <a:spcAft>
                <a:spcPct val="0"/>
              </a:spcAft>
              <a:buClr>
                <a:srgbClr val="EBAD14"/>
              </a:buClr>
              <a:defRPr/>
            </a:pPr>
            <a:r>
              <a:rPr lang="en-US" sz="2700" kern="0" dirty="0">
                <a:solidFill>
                  <a:srgbClr val="293352"/>
                </a:solidFill>
              </a:rPr>
              <a:t>The data centre under the desk (or in a back pack) is not adequate.</a:t>
            </a:r>
          </a:p>
          <a:p>
            <a:pPr indent="-257175" algn="ctr" defTabSz="685800" fontAlgn="base">
              <a:spcBef>
                <a:spcPct val="50000"/>
              </a:spcBef>
              <a:spcAft>
                <a:spcPct val="0"/>
              </a:spcAft>
              <a:buClr>
                <a:srgbClr val="EBAD14"/>
              </a:buClr>
              <a:buFont typeface="Wingdings" pitchFamily="2" charset="2"/>
              <a:buChar char="n"/>
              <a:defRPr/>
            </a:pPr>
            <a:endParaRPr lang="en-US" sz="2700" kern="0" dirty="0">
              <a:solidFill>
                <a:srgbClr val="293352"/>
              </a:solidFill>
            </a:endParaRPr>
          </a:p>
        </p:txBody>
      </p:sp>
    </p:spTree>
    <p:extLst>
      <p:ext uri="{BB962C8B-B14F-4D97-AF65-F5344CB8AC3E}">
        <p14:creationId xmlns:p14="http://schemas.microsoft.com/office/powerpoint/2010/main" val="1345879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Evidence that significant data loss occurs</a:t>
            </a:r>
          </a:p>
        </p:txBody>
      </p:sp>
      <p:sp>
        <p:nvSpPr>
          <p:cNvPr id="5" name="Content Placeholder 4"/>
          <p:cNvSpPr>
            <a:spLocks noGrp="1"/>
          </p:cNvSpPr>
          <p:nvPr>
            <p:ph idx="1"/>
          </p:nvPr>
        </p:nvSpPr>
        <p:spPr/>
        <p:txBody>
          <a:bodyPr>
            <a:normAutofit fontScale="92500" lnSpcReduction="10000"/>
          </a:bodyPr>
          <a:lstStyle/>
          <a:p>
            <a:r>
              <a:rPr lang="en-US" dirty="0"/>
              <a:t>‘</a:t>
            </a:r>
            <a:r>
              <a:rPr lang="en-GB" sz="2200" dirty="0">
                <a:latin typeface="Arial" charset="0"/>
              </a:rPr>
              <a:t>Departments typically don’t have  guidelines or norms for personal back-up and researcher procedure, knowledge and diligence varies tremendously. </a:t>
            </a:r>
            <a:r>
              <a:rPr lang="en-GB" sz="2200" b="1" dirty="0">
                <a:latin typeface="Arial" charset="0"/>
              </a:rPr>
              <a:t>Many have experienced moderate to catastrophic data loss.</a:t>
            </a:r>
            <a:r>
              <a:rPr lang="en-GB" sz="2200" dirty="0">
                <a:latin typeface="Arial" charset="0"/>
              </a:rPr>
              <a:t>’</a:t>
            </a:r>
          </a:p>
          <a:p>
            <a:pPr lvl="1"/>
            <a:r>
              <a:rPr lang="en-GB" sz="1400" dirty="0">
                <a:latin typeface="Arial" charset="0"/>
              </a:rPr>
              <a:t>Incremental Project Scoping Study and Implementation Plan </a:t>
            </a:r>
            <a:r>
              <a:rPr lang="en-US" sz="1400" dirty="0">
                <a:latin typeface="Arial" charset="0"/>
                <a:hlinkClick r:id="rId2"/>
              </a:rPr>
              <a:t>http://www.lib.cam.ac.uk/preservation/incremental/documents/Incremental_Scoping_Report_170910.pdf</a:t>
            </a:r>
            <a:r>
              <a:rPr lang="en-US" sz="1400" dirty="0">
                <a:latin typeface="Arial" charset="0"/>
              </a:rPr>
              <a:t> </a:t>
            </a:r>
          </a:p>
          <a:p>
            <a:r>
              <a:rPr lang="en-US" sz="2200" dirty="0">
                <a:latin typeface="Arial" charset="0"/>
              </a:rPr>
              <a:t>‘</a:t>
            </a:r>
            <a:r>
              <a:rPr lang="en-US" sz="2200" dirty="0"/>
              <a:t>The current environment is such that responsibility for good data management is devolved to individual researchers and in practice PIs set the 'rules' and establish the cultural practices of the research groups and this means there is good data management practice going on in pockets but no consistency across groups. </a:t>
            </a:r>
            <a:r>
              <a:rPr lang="en-US" sz="2200" b="1" dirty="0"/>
              <a:t>There is also consequently a high risk of data losses by a number of means</a:t>
            </a:r>
            <a:r>
              <a:rPr lang="en-US" sz="2200" dirty="0"/>
              <a:t>’.</a:t>
            </a:r>
          </a:p>
          <a:p>
            <a:pPr lvl="1"/>
            <a:r>
              <a:rPr lang="en-US" sz="1500" dirty="0" err="1"/>
              <a:t>MaDAM</a:t>
            </a:r>
            <a:r>
              <a:rPr lang="en-US" sz="1500" dirty="0"/>
              <a:t> Project Requirements Analysis </a:t>
            </a:r>
            <a:r>
              <a:rPr lang="en-US" sz="1500" dirty="0">
                <a:hlinkClick r:id="rId3"/>
              </a:rPr>
              <a:t>http://www.merc.ac.uk/sites/default/files/MaDAM_Requirements%20_%20gap%20analysis-v1.4-FINAL.pdf</a:t>
            </a:r>
            <a:r>
              <a:rPr lang="en-US" sz="1500" dirty="0"/>
              <a:t> </a:t>
            </a:r>
            <a:endParaRPr lang="en-US" sz="1050" dirty="0"/>
          </a:p>
          <a:p>
            <a:endParaRPr lang="en-GB" dirty="0"/>
          </a:p>
        </p:txBody>
      </p:sp>
    </p:spTree>
    <p:extLst>
      <p:ext uri="{BB962C8B-B14F-4D97-AF65-F5344CB8AC3E}">
        <p14:creationId xmlns:p14="http://schemas.microsoft.com/office/powerpoint/2010/main" val="770151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UK Research Data Service Study </a:t>
            </a:r>
            <a:r>
              <a:rPr lang="en-GB" dirty="0"/>
              <a:t>- 2009</a:t>
            </a:r>
          </a:p>
        </p:txBody>
      </p:sp>
      <p:pic>
        <p:nvPicPr>
          <p:cNvPr id="14" name="Content Placeholder 13"/>
          <p:cNvPicPr>
            <a:picLocks noGrp="1" noChangeAspect="1"/>
          </p:cNvPicPr>
          <p:nvPr>
            <p:ph idx="1"/>
          </p:nvPr>
        </p:nvPicPr>
        <p:blipFill>
          <a:blip r:embed="rId2"/>
          <a:stretch>
            <a:fillRect/>
          </a:stretch>
        </p:blipFill>
        <p:spPr>
          <a:xfrm>
            <a:off x="1549831" y="613244"/>
            <a:ext cx="6374969" cy="4224940"/>
          </a:xfrm>
          <a:prstGeom prst="rect">
            <a:avLst/>
          </a:prstGeom>
        </p:spPr>
      </p:pic>
    </p:spTree>
    <p:extLst>
      <p:ext uri="{BB962C8B-B14F-4D97-AF65-F5344CB8AC3E}">
        <p14:creationId xmlns:p14="http://schemas.microsoft.com/office/powerpoint/2010/main" val="4233560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GB" dirty="0" smtClean="0"/>
              <a:t>Jisc Managing Research Data </a:t>
            </a:r>
            <a:r>
              <a:rPr lang="en-GB" dirty="0"/>
              <a:t>Programme, 2011-13</a:t>
            </a:r>
          </a:p>
        </p:txBody>
      </p:sp>
      <p:sp>
        <p:nvSpPr>
          <p:cNvPr id="4" name="Content Placeholder 3"/>
          <p:cNvSpPr>
            <a:spLocks noGrp="1"/>
          </p:cNvSpPr>
          <p:nvPr>
            <p:ph idx="1"/>
          </p:nvPr>
        </p:nvSpPr>
        <p:spPr/>
        <p:txBody>
          <a:bodyPr anchor="ctr">
            <a:normAutofit fontScale="47500" lnSpcReduction="20000"/>
          </a:bodyPr>
          <a:lstStyle/>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endParaRPr lang="en-US" sz="1200" dirty="0"/>
          </a:p>
          <a:p>
            <a:pPr algn="ctr">
              <a:buNone/>
            </a:pPr>
            <a:r>
              <a:rPr lang="en-US" sz="1200" dirty="0"/>
              <a:t>Second JISC MRD </a:t>
            </a:r>
            <a:r>
              <a:rPr lang="en-US" sz="1200" dirty="0" err="1"/>
              <a:t>Programme</a:t>
            </a:r>
            <a:r>
              <a:rPr lang="en-US" sz="1200" dirty="0"/>
              <a:t>, 2011-13: </a:t>
            </a:r>
            <a:r>
              <a:rPr lang="en-US" sz="1200" dirty="0">
                <a:hlinkClick r:id="rId3"/>
              </a:rPr>
              <a:t>http://bit.ly/jiscmrd2011-13</a:t>
            </a:r>
            <a:r>
              <a:rPr lang="en-US" sz="1200" dirty="0"/>
              <a:t>  </a:t>
            </a:r>
          </a:p>
        </p:txBody>
      </p:sp>
      <p:graphicFrame>
        <p:nvGraphicFramePr>
          <p:cNvPr id="14" name="Diagram 13"/>
          <p:cNvGraphicFramePr>
            <a:graphicFrameLocks noChangeAspect="1"/>
          </p:cNvGraphicFramePr>
          <p:nvPr>
            <p:extLst/>
          </p:nvPr>
        </p:nvGraphicFramePr>
        <p:xfrm>
          <a:off x="628650" y="513258"/>
          <a:ext cx="7873438" cy="432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5943599" y="1085851"/>
            <a:ext cx="2748989" cy="1600438"/>
          </a:xfrm>
          <a:prstGeom prst="rect">
            <a:avLst/>
          </a:prstGeom>
          <a:solidFill>
            <a:srgbClr val="FFFFFF"/>
          </a:solidFill>
          <a:ln w="12700" cap="flat" cmpd="sng" algn="ctr">
            <a:solidFill>
              <a:srgbClr val="FFFFFF"/>
            </a:solidFill>
            <a:prstDash val="solid"/>
            <a:round/>
            <a:headEnd type="none" w="med" len="med"/>
            <a:tailEnd type="none" w="med" len="med"/>
          </a:ln>
        </p:spPr>
        <p:txBody>
          <a:bodyPr wrap="square" rtlCol="0">
            <a:spAutoFit/>
          </a:bodyPr>
          <a:lstStyle/>
          <a:p>
            <a:pPr defTabSz="685800"/>
            <a:r>
              <a:rPr lang="en-US" sz="1400" b="1" kern="0" dirty="0">
                <a:solidFill>
                  <a:sysClr val="windowText" lastClr="000000"/>
                </a:solidFill>
              </a:rPr>
              <a:t>Ownership</a:t>
            </a:r>
            <a:r>
              <a:rPr lang="en-US" sz="1400" kern="0" dirty="0">
                <a:solidFill>
                  <a:sysClr val="windowText" lastClr="000000"/>
                </a:solidFill>
              </a:rPr>
              <a:t>: High level ownership of the problem, senior manager on steering </a:t>
            </a:r>
            <a:r>
              <a:rPr lang="en-US" sz="1400" kern="0" dirty="0">
                <a:noFill/>
              </a:rPr>
              <a:t>committee</a:t>
            </a:r>
            <a:r>
              <a:rPr lang="en-US" sz="1400" kern="0" dirty="0">
                <a:solidFill>
                  <a:sysClr val="windowText" lastClr="000000"/>
                </a:solidFill>
              </a:rPr>
              <a:t>.</a:t>
            </a:r>
          </a:p>
          <a:p>
            <a:pPr defTabSz="685800"/>
            <a:r>
              <a:rPr lang="en-US" sz="1400" b="1" kern="0" dirty="0">
                <a:solidFill>
                  <a:sysClr val="windowText" lastClr="000000"/>
                </a:solidFill>
              </a:rPr>
              <a:t>Sustainability: </a:t>
            </a:r>
            <a:r>
              <a:rPr lang="en-US" sz="1400" kern="0" dirty="0">
                <a:solidFill>
                  <a:sysClr val="windowText" lastClr="000000"/>
                </a:solidFill>
              </a:rPr>
              <a:t>Large institutional contributions.</a:t>
            </a:r>
          </a:p>
          <a:p>
            <a:pPr defTabSz="685800"/>
            <a:r>
              <a:rPr lang="en-US" sz="1400" kern="0" dirty="0">
                <a:solidFill>
                  <a:sysClr val="windowText" lastClr="000000"/>
                </a:solidFill>
              </a:rPr>
              <a:t>Develop business cases to sustain work.</a:t>
            </a:r>
          </a:p>
        </p:txBody>
      </p:sp>
      <p:sp>
        <p:nvSpPr>
          <p:cNvPr id="6" name="TextBox 5"/>
          <p:cNvSpPr txBox="1"/>
          <p:nvPr/>
        </p:nvSpPr>
        <p:spPr>
          <a:xfrm>
            <a:off x="438149" y="1126258"/>
            <a:ext cx="2924175" cy="1323439"/>
          </a:xfrm>
          <a:prstGeom prst="rect">
            <a:avLst/>
          </a:prstGeom>
          <a:noFill/>
          <a:ln w="12700" cap="flat" cmpd="sng" algn="ctr">
            <a:solidFill>
              <a:srgbClr val="FFFFFF"/>
            </a:solidFill>
            <a:prstDash val="solid"/>
            <a:round/>
            <a:headEnd type="none" w="med" len="med"/>
            <a:tailEnd type="none" w="med" len="med"/>
          </a:ln>
        </p:spPr>
        <p:txBody>
          <a:bodyPr wrap="square" rtlCol="0">
            <a:spAutoFit/>
          </a:bodyPr>
          <a:lstStyle/>
          <a:p>
            <a:pPr defTabSz="685800"/>
            <a:r>
              <a:rPr lang="en-US" sz="1600" kern="0" dirty="0" smtClean="0">
                <a:solidFill>
                  <a:sysClr val="windowText" lastClr="000000"/>
                </a:solidFill>
              </a:rPr>
              <a:t>Mix </a:t>
            </a:r>
            <a:r>
              <a:rPr lang="en-US" sz="1600" kern="0" dirty="0">
                <a:solidFill>
                  <a:sysClr val="windowText" lastClr="000000"/>
                </a:solidFill>
              </a:rPr>
              <a:t>of pilot projects and embedding projects.</a:t>
            </a:r>
          </a:p>
          <a:p>
            <a:pPr defTabSz="685800"/>
            <a:r>
              <a:rPr lang="en-US" sz="1600" kern="0" dirty="0">
                <a:solidFill>
                  <a:sysClr val="windowText" lastClr="000000"/>
                </a:solidFill>
              </a:rPr>
              <a:t>Holistic institutional approach to RDM.</a:t>
            </a:r>
          </a:p>
          <a:p>
            <a:pPr defTabSz="685800"/>
            <a:endParaRPr lang="en-US" sz="1600" kern="0" dirty="0">
              <a:solidFill>
                <a:sysClr val="windowText" lastClr="000000"/>
              </a:solidFill>
            </a:endParaRPr>
          </a:p>
        </p:txBody>
      </p:sp>
    </p:spTree>
    <p:extLst>
      <p:ext uri="{BB962C8B-B14F-4D97-AF65-F5344CB8AC3E}">
        <p14:creationId xmlns:p14="http://schemas.microsoft.com/office/powerpoint/2010/main" val="134703683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Need for Training in RDM and Data Skills</a:t>
            </a:r>
          </a:p>
        </p:txBody>
      </p:sp>
      <p:sp>
        <p:nvSpPr>
          <p:cNvPr id="3" name="Content Placeholder 2"/>
          <p:cNvSpPr>
            <a:spLocks noGrp="1"/>
          </p:cNvSpPr>
          <p:nvPr>
            <p:ph idx="1"/>
          </p:nvPr>
        </p:nvSpPr>
        <p:spPr/>
        <p:txBody>
          <a:bodyPr>
            <a:normAutofit lnSpcReduction="10000"/>
          </a:bodyPr>
          <a:lstStyle/>
          <a:p>
            <a:pPr algn="ctr">
              <a:buNone/>
            </a:pPr>
            <a:r>
              <a:rPr lang="en-US" dirty="0"/>
              <a:t>‘data skills should be made a core academic competency’</a:t>
            </a:r>
          </a:p>
          <a:p>
            <a:pPr algn="ctr">
              <a:buNone/>
            </a:pPr>
            <a:r>
              <a:rPr lang="en-US" dirty="0"/>
              <a:t>‘data handling [should be] embedded in the curriculum’</a:t>
            </a:r>
          </a:p>
          <a:p>
            <a:pPr algn="ctr">
              <a:buNone/>
            </a:pPr>
            <a:r>
              <a:rPr lang="en-US" dirty="0"/>
              <a:t>‘There is a need to go beyond the workshop and the short training course, and embed preparation for a professional (and personal) lifetime of digital data curation within the academic curriculum.’</a:t>
            </a:r>
          </a:p>
          <a:p>
            <a:pPr algn="ctr">
              <a:buNone/>
            </a:pPr>
            <a:r>
              <a:rPr lang="en-US" dirty="0"/>
              <a:t>Graham Pryor and Martin Donnelly (2009), ‘Skilling up to do data: whose role, whose responsibility, whose career? </a:t>
            </a:r>
            <a:r>
              <a:rPr lang="en-US" i="1" dirty="0"/>
              <a:t>IJDC</a:t>
            </a:r>
            <a:r>
              <a:rPr lang="en-US" dirty="0"/>
              <a:t>, Issue 2, Volume 4, pp.158-170</a:t>
            </a:r>
            <a:r>
              <a:rPr lang="en-US" dirty="0" smtClean="0"/>
              <a:t>.</a:t>
            </a:r>
            <a:endParaRPr lang="en-US" dirty="0"/>
          </a:p>
        </p:txBody>
      </p:sp>
    </p:spTree>
    <p:extLst>
      <p:ext uri="{BB962C8B-B14F-4D97-AF65-F5344CB8AC3E}">
        <p14:creationId xmlns:p14="http://schemas.microsoft.com/office/powerpoint/2010/main" val="3562713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About Jisc</a:t>
            </a:r>
          </a:p>
        </p:txBody>
      </p:sp>
    </p:spTree>
    <p:extLst>
      <p:ext uri="{BB962C8B-B14F-4D97-AF65-F5344CB8AC3E}">
        <p14:creationId xmlns:p14="http://schemas.microsoft.com/office/powerpoint/2010/main" val="551902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MTpsych.jpg"/>
          <p:cNvPicPr>
            <a:picLocks noChangeAspect="1"/>
          </p:cNvPicPr>
          <p:nvPr/>
        </p:nvPicPr>
        <p:blipFill>
          <a:blip r:embed="rId2"/>
          <a:stretch>
            <a:fillRect/>
          </a:stretch>
        </p:blipFill>
        <p:spPr>
          <a:xfrm>
            <a:off x="3770507" y="1869942"/>
            <a:ext cx="2281674" cy="1742495"/>
          </a:xfrm>
          <a:prstGeom prst="rect">
            <a:avLst/>
          </a:prstGeom>
        </p:spPr>
      </p:pic>
      <p:sp>
        <p:nvSpPr>
          <p:cNvPr id="2" name="Title 1"/>
          <p:cNvSpPr>
            <a:spLocks noGrp="1"/>
          </p:cNvSpPr>
          <p:nvPr>
            <p:ph type="title"/>
          </p:nvPr>
        </p:nvSpPr>
        <p:spPr/>
        <p:txBody>
          <a:bodyPr/>
          <a:lstStyle/>
          <a:p>
            <a:r>
              <a:rPr lang="en-GB" dirty="0" smtClean="0"/>
              <a:t>Researcher Guidance</a:t>
            </a:r>
            <a:endParaRPr lang="en-GB" dirty="0"/>
          </a:p>
        </p:txBody>
      </p:sp>
      <p:pic>
        <p:nvPicPr>
          <p:cNvPr id="6" name="Picture 5" descr="CAiRO Online Course.jpg"/>
          <p:cNvPicPr>
            <a:picLocks noChangeAspect="1"/>
          </p:cNvPicPr>
          <p:nvPr/>
        </p:nvPicPr>
        <p:blipFill>
          <a:blip r:embed="rId3"/>
          <a:stretch>
            <a:fillRect/>
          </a:stretch>
        </p:blipFill>
        <p:spPr>
          <a:xfrm>
            <a:off x="4132982" y="2261427"/>
            <a:ext cx="2295000" cy="2417582"/>
          </a:xfrm>
          <a:prstGeom prst="rect">
            <a:avLst/>
          </a:prstGeom>
        </p:spPr>
      </p:pic>
      <p:pic>
        <p:nvPicPr>
          <p:cNvPr id="8" name="Picture 7" descr="MANTRA Example.jpg"/>
          <p:cNvPicPr>
            <a:picLocks noChangeAspect="1"/>
          </p:cNvPicPr>
          <p:nvPr/>
        </p:nvPicPr>
        <p:blipFill>
          <a:blip r:embed="rId4"/>
          <a:stretch>
            <a:fillRect/>
          </a:stretch>
        </p:blipFill>
        <p:spPr>
          <a:xfrm>
            <a:off x="118489" y="612518"/>
            <a:ext cx="3217124" cy="2197810"/>
          </a:xfrm>
          <a:prstGeom prst="rect">
            <a:avLst/>
          </a:prstGeom>
        </p:spPr>
      </p:pic>
      <p:pic>
        <p:nvPicPr>
          <p:cNvPr id="5" name="Picture 4" descr="Incremental-DataManagement-Glas.jpg"/>
          <p:cNvPicPr>
            <a:picLocks noChangeAspect="1"/>
          </p:cNvPicPr>
          <p:nvPr/>
        </p:nvPicPr>
        <p:blipFill>
          <a:blip r:embed="rId5"/>
          <a:srcRect/>
          <a:stretch>
            <a:fillRect/>
          </a:stretch>
        </p:blipFill>
        <p:spPr bwMode="auto">
          <a:xfrm>
            <a:off x="926926" y="936476"/>
            <a:ext cx="2644846" cy="2675961"/>
          </a:xfrm>
          <a:prstGeom prst="rect">
            <a:avLst/>
          </a:prstGeom>
          <a:noFill/>
          <a:ln w="9525">
            <a:noFill/>
            <a:miter lim="800000"/>
            <a:headEnd/>
            <a:tailEnd/>
          </a:ln>
        </p:spPr>
      </p:pic>
      <p:pic>
        <p:nvPicPr>
          <p:cNvPr id="9" name="Picture 8" descr="DMP How To.jpg"/>
          <p:cNvPicPr>
            <a:picLocks noChangeAspect="1"/>
          </p:cNvPicPr>
          <p:nvPr/>
        </p:nvPicPr>
        <p:blipFill>
          <a:blip r:embed="rId6"/>
          <a:stretch>
            <a:fillRect/>
          </a:stretch>
        </p:blipFill>
        <p:spPr>
          <a:xfrm flipH="1">
            <a:off x="6641587" y="805801"/>
            <a:ext cx="1223197" cy="1733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ppraise-Select.jpg"/>
          <p:cNvPicPr>
            <a:picLocks noChangeAspect="1"/>
          </p:cNvPicPr>
          <p:nvPr/>
        </p:nvPicPr>
        <p:blipFill>
          <a:blip r:embed="rId7"/>
          <a:stretch>
            <a:fillRect/>
          </a:stretch>
        </p:blipFill>
        <p:spPr>
          <a:xfrm flipH="1">
            <a:off x="7567509" y="725215"/>
            <a:ext cx="1219839" cy="1720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License.jpg"/>
          <p:cNvPicPr>
            <a:picLocks noChangeAspect="1"/>
          </p:cNvPicPr>
          <p:nvPr/>
        </p:nvPicPr>
        <p:blipFill>
          <a:blip r:embed="rId8"/>
          <a:stretch>
            <a:fillRect/>
          </a:stretch>
        </p:blipFill>
        <p:spPr>
          <a:xfrm flipH="1">
            <a:off x="7465308" y="1672315"/>
            <a:ext cx="1226162" cy="1733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How to Cite.jpg"/>
          <p:cNvPicPr>
            <a:picLocks noChangeAspect="1"/>
          </p:cNvPicPr>
          <p:nvPr/>
        </p:nvPicPr>
        <p:blipFill>
          <a:blip r:embed="rId9"/>
          <a:stretch>
            <a:fillRect/>
          </a:stretch>
        </p:blipFill>
        <p:spPr>
          <a:xfrm flipH="1">
            <a:off x="6641587" y="2165890"/>
            <a:ext cx="1228874" cy="907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5868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048375" y="1938136"/>
            <a:ext cx="3085277" cy="2872262"/>
          </a:xfrm>
          <a:prstGeom prst="rect">
            <a:avLst/>
          </a:prstGeom>
        </p:spPr>
      </p:pic>
      <p:sp>
        <p:nvSpPr>
          <p:cNvPr id="2" name="Title 1"/>
          <p:cNvSpPr>
            <a:spLocks noGrp="1"/>
          </p:cNvSpPr>
          <p:nvPr>
            <p:ph type="title"/>
          </p:nvPr>
        </p:nvSpPr>
        <p:spPr/>
        <p:txBody>
          <a:bodyPr/>
          <a:lstStyle/>
          <a:p>
            <a:r>
              <a:rPr lang="en-GB" dirty="0"/>
              <a:t>Functions of an Institutional RDM Service</a:t>
            </a:r>
          </a:p>
        </p:txBody>
      </p:sp>
      <p:sp>
        <p:nvSpPr>
          <p:cNvPr id="5" name="TextBox 4"/>
          <p:cNvSpPr txBox="1"/>
          <p:nvPr/>
        </p:nvSpPr>
        <p:spPr>
          <a:xfrm>
            <a:off x="390525" y="1938136"/>
            <a:ext cx="2686050" cy="1938992"/>
          </a:xfrm>
          <a:prstGeom prst="rect">
            <a:avLst/>
          </a:prstGeom>
          <a:noFill/>
        </p:spPr>
        <p:txBody>
          <a:bodyPr wrap="square" rtlCol="0">
            <a:spAutoFit/>
          </a:bodyPr>
          <a:lstStyle/>
          <a:p>
            <a:pPr marL="385763" indent="-385763" defTabSz="685800">
              <a:buClr>
                <a:srgbClr val="FF6600"/>
              </a:buClr>
              <a:buFont typeface="+mj-lt"/>
              <a:buAutoNum type="arabicParenR"/>
            </a:pPr>
            <a:r>
              <a:rPr lang="en-US" sz="2400" kern="0" dirty="0">
                <a:solidFill>
                  <a:srgbClr val="003B57"/>
                </a:solidFill>
              </a:rPr>
              <a:t>Requirements</a:t>
            </a:r>
          </a:p>
          <a:p>
            <a:pPr marL="385763" indent="-385763" defTabSz="685800">
              <a:buClr>
                <a:srgbClr val="FF6600"/>
              </a:buClr>
              <a:buFont typeface="+mj-lt"/>
              <a:buAutoNum type="arabicParenR"/>
            </a:pPr>
            <a:r>
              <a:rPr lang="en-US" sz="2400" kern="0" dirty="0">
                <a:solidFill>
                  <a:srgbClr val="003B57"/>
                </a:solidFill>
              </a:rPr>
              <a:t>Planning</a:t>
            </a:r>
          </a:p>
          <a:p>
            <a:pPr marL="385763" indent="-385763" defTabSz="685800">
              <a:buClr>
                <a:srgbClr val="FF6600"/>
              </a:buClr>
              <a:buFont typeface="+mj-lt"/>
              <a:buAutoNum type="arabicParenR"/>
            </a:pPr>
            <a:r>
              <a:rPr lang="en-US" sz="2400" kern="0" dirty="0">
                <a:solidFill>
                  <a:srgbClr val="003B57"/>
                </a:solidFill>
              </a:rPr>
              <a:t>Informatics</a:t>
            </a:r>
          </a:p>
          <a:p>
            <a:pPr marL="385763" indent="-385763" defTabSz="685800">
              <a:buClr>
                <a:srgbClr val="FF6600"/>
              </a:buClr>
              <a:buFont typeface="+mj-lt"/>
              <a:buAutoNum type="arabicParenR"/>
            </a:pPr>
            <a:r>
              <a:rPr lang="en-US" sz="2400" kern="0" dirty="0">
                <a:solidFill>
                  <a:srgbClr val="003B57"/>
                </a:solidFill>
              </a:rPr>
              <a:t>Citation</a:t>
            </a:r>
          </a:p>
          <a:p>
            <a:pPr marL="385763" indent="-385763" defTabSz="685800">
              <a:buClr>
                <a:srgbClr val="FF6600"/>
              </a:buClr>
              <a:buFont typeface="+mj-lt"/>
              <a:buAutoNum type="arabicParenR"/>
            </a:pPr>
            <a:r>
              <a:rPr lang="en-US" sz="2400" kern="0" dirty="0">
                <a:solidFill>
                  <a:srgbClr val="003B57"/>
                </a:solidFill>
              </a:rPr>
              <a:t>Training</a:t>
            </a:r>
          </a:p>
        </p:txBody>
      </p:sp>
      <p:sp>
        <p:nvSpPr>
          <p:cNvPr id="6" name="TextBox 5"/>
          <p:cNvSpPr txBox="1"/>
          <p:nvPr/>
        </p:nvSpPr>
        <p:spPr>
          <a:xfrm>
            <a:off x="3705225" y="1938136"/>
            <a:ext cx="2343150" cy="1938992"/>
          </a:xfrm>
          <a:prstGeom prst="rect">
            <a:avLst/>
          </a:prstGeom>
          <a:noFill/>
        </p:spPr>
        <p:txBody>
          <a:bodyPr wrap="square" rtlCol="0">
            <a:spAutoFit/>
          </a:bodyPr>
          <a:lstStyle/>
          <a:p>
            <a:pPr marL="385763" indent="-385763" defTabSz="685800">
              <a:buClr>
                <a:srgbClr val="FF6600"/>
              </a:buClr>
              <a:buFont typeface="+mj-lt"/>
              <a:buAutoNum type="arabicParenR" startAt="6"/>
            </a:pPr>
            <a:r>
              <a:rPr lang="en-US" sz="2400" kern="0" dirty="0">
                <a:solidFill>
                  <a:srgbClr val="003B57"/>
                </a:solidFill>
              </a:rPr>
              <a:t>Licensing</a:t>
            </a:r>
          </a:p>
          <a:p>
            <a:pPr marL="385763" indent="-385763" defTabSz="685800">
              <a:buClr>
                <a:srgbClr val="FF6600"/>
              </a:buClr>
              <a:buFont typeface="+mj-lt"/>
              <a:buAutoNum type="arabicParenR" startAt="6"/>
            </a:pPr>
            <a:r>
              <a:rPr lang="en-US" sz="2400" kern="0" dirty="0">
                <a:solidFill>
                  <a:srgbClr val="003B57"/>
                </a:solidFill>
              </a:rPr>
              <a:t>Appraisal</a:t>
            </a:r>
          </a:p>
          <a:p>
            <a:pPr marL="385763" indent="-385763" defTabSz="685800">
              <a:buClr>
                <a:srgbClr val="FF6600"/>
              </a:buClr>
              <a:buFont typeface="+mj-lt"/>
              <a:buAutoNum type="arabicParenR" startAt="6"/>
            </a:pPr>
            <a:r>
              <a:rPr lang="en-US" sz="2400" kern="0" dirty="0">
                <a:solidFill>
                  <a:srgbClr val="003B57"/>
                </a:solidFill>
              </a:rPr>
              <a:t>Storage</a:t>
            </a:r>
          </a:p>
          <a:p>
            <a:pPr marL="385763" indent="-385763" defTabSz="685800">
              <a:buClr>
                <a:srgbClr val="FF6600"/>
              </a:buClr>
              <a:buFont typeface="+mj-lt"/>
              <a:buAutoNum type="arabicParenR" startAt="6"/>
            </a:pPr>
            <a:r>
              <a:rPr lang="en-US" sz="2400" kern="0" dirty="0">
                <a:solidFill>
                  <a:srgbClr val="003B57"/>
                </a:solidFill>
              </a:rPr>
              <a:t>Access</a:t>
            </a:r>
          </a:p>
          <a:p>
            <a:pPr marL="385763" indent="-385763" defTabSz="685800">
              <a:buClr>
                <a:srgbClr val="FF6600"/>
              </a:buClr>
              <a:buFont typeface="+mj-lt"/>
              <a:buAutoNum type="arabicParenR" startAt="6"/>
            </a:pPr>
            <a:r>
              <a:rPr lang="en-US" sz="2400" kern="0" dirty="0">
                <a:solidFill>
                  <a:srgbClr val="003B57"/>
                </a:solidFill>
              </a:rPr>
              <a:t>Impact</a:t>
            </a:r>
          </a:p>
        </p:txBody>
      </p:sp>
      <p:sp>
        <p:nvSpPr>
          <p:cNvPr id="7" name="Content Placeholder 2"/>
          <p:cNvSpPr txBox="1">
            <a:spLocks/>
          </p:cNvSpPr>
          <p:nvPr/>
        </p:nvSpPr>
        <p:spPr>
          <a:xfrm>
            <a:off x="161925" y="3968345"/>
            <a:ext cx="6286500" cy="628650"/>
          </a:xfrm>
          <a:prstGeom prst="rect">
            <a:avLst/>
          </a:prstGeom>
        </p:spPr>
        <p:txBody>
          <a:bodyPr anchor="b"/>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buNone/>
            </a:pPr>
            <a:endParaRPr lang="en-US" sz="2400"/>
          </a:p>
          <a:p>
            <a:pPr marL="257175" indent="-257175" defTabSz="342900"/>
            <a:r>
              <a:rPr lang="en-US" sz="1200"/>
              <a:t>Liz Lyon, ‘The Informatics Transform: Re-Engineering Libraries for the Data Decade’, International Journal of Digital Curation (2012), 7(1), 126–138; http://dx.doi.org/10.2218/ijdc.v7i1.220</a:t>
            </a:r>
            <a:endParaRPr lang="en-US" sz="1200" dirty="0"/>
          </a:p>
        </p:txBody>
      </p:sp>
      <p:sp>
        <p:nvSpPr>
          <p:cNvPr id="8" name="Rounded Rectangle 7"/>
          <p:cNvSpPr/>
          <p:nvPr/>
        </p:nvSpPr>
        <p:spPr>
          <a:xfrm>
            <a:off x="390525" y="710795"/>
            <a:ext cx="5657850" cy="1028700"/>
          </a:xfrm>
          <a:prstGeom prst="roundRect">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685800"/>
            <a:endParaRPr lang="en-US" sz="1350" kern="0">
              <a:solidFill>
                <a:sysClr val="windowText" lastClr="000000"/>
              </a:solidFill>
            </a:endParaRPr>
          </a:p>
        </p:txBody>
      </p:sp>
      <p:sp>
        <p:nvSpPr>
          <p:cNvPr id="9" name="TextBox 8"/>
          <p:cNvSpPr txBox="1"/>
          <p:nvPr/>
        </p:nvSpPr>
        <p:spPr>
          <a:xfrm>
            <a:off x="504825" y="825095"/>
            <a:ext cx="5372100" cy="830997"/>
          </a:xfrm>
          <a:prstGeom prst="rect">
            <a:avLst/>
          </a:prstGeom>
          <a:solidFill>
            <a:srgbClr val="FF6600"/>
          </a:solidFill>
        </p:spPr>
        <p:txBody>
          <a:bodyPr wrap="square" rtlCol="0">
            <a:spAutoFit/>
          </a:bodyPr>
          <a:lstStyle/>
          <a:p>
            <a:pPr algn="ctr" defTabSz="685800"/>
            <a:r>
              <a:rPr lang="en-US" sz="2400" b="1" kern="0" dirty="0">
                <a:solidFill>
                  <a:srgbClr val="003B57"/>
                </a:solidFill>
              </a:rPr>
              <a:t>Institutional Coordination</a:t>
            </a:r>
          </a:p>
          <a:p>
            <a:pPr algn="ctr" defTabSz="685800"/>
            <a:r>
              <a:rPr lang="en-US" sz="2400" b="1" kern="0" dirty="0">
                <a:solidFill>
                  <a:srgbClr val="003B57"/>
                </a:solidFill>
              </a:rPr>
              <a:t>and Partnerships</a:t>
            </a:r>
          </a:p>
        </p:txBody>
      </p:sp>
    </p:spTree>
    <p:extLst>
      <p:ext uri="{BB962C8B-B14F-4D97-AF65-F5344CB8AC3E}">
        <p14:creationId xmlns:p14="http://schemas.microsoft.com/office/powerpoint/2010/main" val="818605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Left-Right Arrow 55"/>
          <p:cNvSpPr/>
          <p:nvPr/>
        </p:nvSpPr>
        <p:spPr>
          <a:xfrm>
            <a:off x="2971800" y="3943350"/>
            <a:ext cx="3200400" cy="305479"/>
          </a:xfrm>
          <a:prstGeom prst="lef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050" kern="0" dirty="0">
                <a:solidFill>
                  <a:sysClr val="windowText" lastClr="000000"/>
                </a:solidFill>
              </a:rPr>
              <a:t>Data</a:t>
            </a:r>
          </a:p>
        </p:txBody>
      </p:sp>
      <p:sp>
        <p:nvSpPr>
          <p:cNvPr id="37" name="Rounded Rectangle 36"/>
          <p:cNvSpPr/>
          <p:nvPr/>
        </p:nvSpPr>
        <p:spPr>
          <a:xfrm>
            <a:off x="1257300" y="742950"/>
            <a:ext cx="1657350" cy="3600450"/>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kern="0">
              <a:solidFill>
                <a:sysClr val="windowText" lastClr="000000"/>
              </a:solidFill>
            </a:endParaRPr>
          </a:p>
        </p:txBody>
      </p:sp>
      <p:sp>
        <p:nvSpPr>
          <p:cNvPr id="35" name="Rectangle 34"/>
          <p:cNvSpPr/>
          <p:nvPr/>
        </p:nvSpPr>
        <p:spPr>
          <a:xfrm>
            <a:off x="1196244" y="681540"/>
            <a:ext cx="432048" cy="16201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kern="0" dirty="0">
              <a:solidFill>
                <a:schemeClr val="tx1"/>
              </a:solidFill>
            </a:endParaRPr>
          </a:p>
        </p:txBody>
      </p:sp>
      <p:sp>
        <p:nvSpPr>
          <p:cNvPr id="36" name="Rectangle 35"/>
          <p:cNvSpPr/>
          <p:nvPr/>
        </p:nvSpPr>
        <p:spPr>
          <a:xfrm>
            <a:off x="4572000" y="54006"/>
            <a:ext cx="432048" cy="162018"/>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kern="0" dirty="0">
              <a:solidFill>
                <a:schemeClr val="tx1"/>
              </a:solidFill>
            </a:endParaRPr>
          </a:p>
        </p:txBody>
      </p:sp>
      <p:sp>
        <p:nvSpPr>
          <p:cNvPr id="38" name="Rounded Rectangle 37"/>
          <p:cNvSpPr/>
          <p:nvPr/>
        </p:nvSpPr>
        <p:spPr>
          <a:xfrm>
            <a:off x="1314450" y="514350"/>
            <a:ext cx="6686550" cy="1543050"/>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kern="0">
              <a:solidFill>
                <a:sysClr val="windowText" lastClr="000000"/>
              </a:solidFill>
            </a:endParaRPr>
          </a:p>
        </p:txBody>
      </p:sp>
      <p:sp>
        <p:nvSpPr>
          <p:cNvPr id="39" name="Rounded Rectangle 38"/>
          <p:cNvSpPr/>
          <p:nvPr/>
        </p:nvSpPr>
        <p:spPr>
          <a:xfrm>
            <a:off x="6229350" y="628650"/>
            <a:ext cx="1714500" cy="3429000"/>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kern="0">
              <a:solidFill>
                <a:sysClr val="windowText" lastClr="000000"/>
              </a:solidFill>
            </a:endParaRPr>
          </a:p>
        </p:txBody>
      </p:sp>
      <p:pic>
        <p:nvPicPr>
          <p:cNvPr id="40" name="Picture 39" descr="noun_project_961.jpg"/>
          <p:cNvPicPr>
            <a:picLocks noChangeAspect="1"/>
          </p:cNvPicPr>
          <p:nvPr/>
        </p:nvPicPr>
        <p:blipFill>
          <a:blip r:embed="rId2" cstate="print"/>
          <a:stretch>
            <a:fillRect/>
          </a:stretch>
        </p:blipFill>
        <p:spPr>
          <a:xfrm>
            <a:off x="4922304" y="2752632"/>
            <a:ext cx="762000" cy="670560"/>
          </a:xfrm>
          <a:prstGeom prst="rect">
            <a:avLst/>
          </a:prstGeom>
        </p:spPr>
      </p:pic>
      <p:sp>
        <p:nvSpPr>
          <p:cNvPr id="41" name="TextBox 40"/>
          <p:cNvSpPr txBox="1"/>
          <p:nvPr/>
        </p:nvSpPr>
        <p:spPr>
          <a:xfrm>
            <a:off x="4572000" y="3400704"/>
            <a:ext cx="1543050" cy="553998"/>
          </a:xfrm>
          <a:prstGeom prst="rect">
            <a:avLst/>
          </a:prstGeom>
          <a:noFill/>
        </p:spPr>
        <p:txBody>
          <a:bodyPr wrap="square" rtlCol="0">
            <a:spAutoFit/>
          </a:bodyPr>
          <a:lstStyle/>
          <a:p>
            <a:pPr algn="ctr" defTabSz="685800"/>
            <a:r>
              <a:rPr lang="en-GB" sz="750" kern="0" dirty="0">
                <a:solidFill>
                  <a:sysClr val="windowText" lastClr="000000"/>
                </a:solidFill>
              </a:rPr>
              <a:t>Librarians and research managers have three interlocking suites of services, to support researcher needs and institutional policies</a:t>
            </a:r>
          </a:p>
        </p:txBody>
      </p:sp>
      <p:sp>
        <p:nvSpPr>
          <p:cNvPr id="42" name="TextBox 41"/>
          <p:cNvSpPr txBox="1"/>
          <p:nvPr/>
        </p:nvSpPr>
        <p:spPr>
          <a:xfrm>
            <a:off x="3086100" y="3434402"/>
            <a:ext cx="1566174" cy="553998"/>
          </a:xfrm>
          <a:prstGeom prst="rect">
            <a:avLst/>
          </a:prstGeom>
          <a:noFill/>
        </p:spPr>
        <p:txBody>
          <a:bodyPr wrap="square" rtlCol="0">
            <a:spAutoFit/>
          </a:bodyPr>
          <a:lstStyle/>
          <a:p>
            <a:pPr algn="ctr" defTabSz="685800"/>
            <a:r>
              <a:rPr lang="en-GB" sz="750" kern="0" dirty="0">
                <a:solidFill>
                  <a:sysClr val="windowText" lastClr="000000"/>
                </a:solidFill>
              </a:rPr>
              <a:t>Researchers have a cohesive and interlocking suite of research data management, publication and discovery services</a:t>
            </a:r>
          </a:p>
        </p:txBody>
      </p:sp>
      <p:pic>
        <p:nvPicPr>
          <p:cNvPr id="43" name="Picture 42" descr="noun_project_961.jpg"/>
          <p:cNvPicPr>
            <a:picLocks noChangeAspect="1"/>
          </p:cNvPicPr>
          <p:nvPr/>
        </p:nvPicPr>
        <p:blipFill>
          <a:blip r:embed="rId2" cstate="print"/>
          <a:stretch>
            <a:fillRect/>
          </a:stretch>
        </p:blipFill>
        <p:spPr>
          <a:xfrm>
            <a:off x="3464142" y="2762131"/>
            <a:ext cx="762000" cy="670560"/>
          </a:xfrm>
          <a:prstGeom prst="rect">
            <a:avLst/>
          </a:prstGeom>
        </p:spPr>
      </p:pic>
      <p:sp>
        <p:nvSpPr>
          <p:cNvPr id="44" name="TextBox 43"/>
          <p:cNvSpPr txBox="1"/>
          <p:nvPr/>
        </p:nvSpPr>
        <p:spPr>
          <a:xfrm>
            <a:off x="1365312" y="3446502"/>
            <a:ext cx="1404156" cy="577081"/>
          </a:xfrm>
          <a:prstGeom prst="rect">
            <a:avLst/>
          </a:prstGeom>
          <a:noFill/>
        </p:spPr>
        <p:txBody>
          <a:bodyPr wrap="square" rtlCol="0">
            <a:spAutoFit/>
          </a:bodyPr>
          <a:lstStyle/>
          <a:p>
            <a:pPr algn="ctr" defTabSz="685800"/>
            <a:r>
              <a:rPr lang="en-GB" sz="1050" b="1" kern="0" dirty="0">
                <a:solidFill>
                  <a:sysClr val="windowText" lastClr="000000"/>
                </a:solidFill>
              </a:rPr>
              <a:t>Research Data Management and Planning Services</a:t>
            </a:r>
          </a:p>
        </p:txBody>
      </p:sp>
      <p:sp>
        <p:nvSpPr>
          <p:cNvPr id="45" name="TextBox 44"/>
          <p:cNvSpPr txBox="1"/>
          <p:nvPr/>
        </p:nvSpPr>
        <p:spPr>
          <a:xfrm>
            <a:off x="2971800" y="1826567"/>
            <a:ext cx="3143250" cy="253916"/>
          </a:xfrm>
          <a:prstGeom prst="rect">
            <a:avLst/>
          </a:prstGeom>
          <a:noFill/>
        </p:spPr>
        <p:txBody>
          <a:bodyPr wrap="square" rtlCol="0">
            <a:spAutoFit/>
          </a:bodyPr>
          <a:lstStyle/>
          <a:p>
            <a:pPr algn="ctr" defTabSz="685800"/>
            <a:r>
              <a:rPr lang="en-GB" sz="1050" b="1" kern="0" dirty="0">
                <a:solidFill>
                  <a:sysClr val="windowText" lastClr="000000"/>
                </a:solidFill>
              </a:rPr>
              <a:t>Research Data Storage and Archival Services</a:t>
            </a:r>
          </a:p>
        </p:txBody>
      </p:sp>
      <p:sp>
        <p:nvSpPr>
          <p:cNvPr id="46" name="TextBox 45"/>
          <p:cNvSpPr txBox="1"/>
          <p:nvPr/>
        </p:nvSpPr>
        <p:spPr>
          <a:xfrm>
            <a:off x="6343650" y="3608085"/>
            <a:ext cx="1512168" cy="415498"/>
          </a:xfrm>
          <a:prstGeom prst="rect">
            <a:avLst/>
          </a:prstGeom>
          <a:noFill/>
        </p:spPr>
        <p:txBody>
          <a:bodyPr wrap="square" rtlCol="0">
            <a:spAutoFit/>
          </a:bodyPr>
          <a:lstStyle/>
          <a:p>
            <a:pPr algn="ctr" defTabSz="685800"/>
            <a:r>
              <a:rPr lang="en-GB" sz="1050" b="1" kern="0" dirty="0">
                <a:solidFill>
                  <a:sysClr val="windowText" lastClr="000000"/>
                </a:solidFill>
              </a:rPr>
              <a:t>Research Data Discovery Services</a:t>
            </a:r>
          </a:p>
        </p:txBody>
      </p:sp>
      <p:sp>
        <p:nvSpPr>
          <p:cNvPr id="50" name="Left-Right Arrow 49"/>
          <p:cNvSpPr/>
          <p:nvPr/>
        </p:nvSpPr>
        <p:spPr>
          <a:xfrm rot="19900089">
            <a:off x="2884703" y="2162307"/>
            <a:ext cx="756084" cy="305479"/>
          </a:xfrm>
          <a:prstGeom prst="lef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050" kern="0" dirty="0">
                <a:solidFill>
                  <a:sysClr val="windowText" lastClr="000000"/>
                </a:solidFill>
              </a:rPr>
              <a:t>Data</a:t>
            </a:r>
          </a:p>
        </p:txBody>
      </p:sp>
      <p:sp>
        <p:nvSpPr>
          <p:cNvPr id="55" name="Left-Right Arrow 54"/>
          <p:cNvSpPr/>
          <p:nvPr/>
        </p:nvSpPr>
        <p:spPr>
          <a:xfrm rot="1618370">
            <a:off x="5457405" y="2155104"/>
            <a:ext cx="756084" cy="305479"/>
          </a:xfrm>
          <a:prstGeom prst="lef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050" kern="0" dirty="0">
                <a:solidFill>
                  <a:sysClr val="windowText" lastClr="000000"/>
                </a:solidFill>
              </a:rPr>
              <a:t>Data</a:t>
            </a:r>
          </a:p>
        </p:txBody>
      </p:sp>
      <p:sp>
        <p:nvSpPr>
          <p:cNvPr id="58" name="Rectangle 57"/>
          <p:cNvSpPr/>
          <p:nvPr/>
        </p:nvSpPr>
        <p:spPr>
          <a:xfrm>
            <a:off x="7029450" y="628650"/>
            <a:ext cx="756084" cy="27003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UKDA, BADC </a:t>
            </a:r>
          </a:p>
        </p:txBody>
      </p:sp>
      <p:sp>
        <p:nvSpPr>
          <p:cNvPr id="61" name="Rectangle 60"/>
          <p:cNvSpPr/>
          <p:nvPr/>
        </p:nvSpPr>
        <p:spPr>
          <a:xfrm>
            <a:off x="1428750" y="1200150"/>
            <a:ext cx="2228850" cy="270030"/>
          </a:xfrm>
          <a:prstGeom prst="rect">
            <a:avLst/>
          </a:prstGeom>
          <a:no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Research Data Management Applications</a:t>
            </a:r>
          </a:p>
        </p:txBody>
      </p:sp>
      <p:sp>
        <p:nvSpPr>
          <p:cNvPr id="62" name="Rectangle 61"/>
          <p:cNvSpPr/>
          <p:nvPr/>
        </p:nvSpPr>
        <p:spPr>
          <a:xfrm>
            <a:off x="6172200" y="628650"/>
            <a:ext cx="756084" cy="27003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ICSU / WDS</a:t>
            </a:r>
          </a:p>
        </p:txBody>
      </p:sp>
      <p:sp>
        <p:nvSpPr>
          <p:cNvPr id="63" name="Rectangle 62"/>
          <p:cNvSpPr/>
          <p:nvPr/>
        </p:nvSpPr>
        <p:spPr>
          <a:xfrm>
            <a:off x="5314950" y="628650"/>
            <a:ext cx="813234" cy="28575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EBI / </a:t>
            </a:r>
            <a:r>
              <a:rPr lang="en-GB" sz="900" kern="0" dirty="0" err="1">
                <a:solidFill>
                  <a:schemeClr val="tx1"/>
                </a:solidFill>
              </a:rPr>
              <a:t>GenBank</a:t>
            </a:r>
            <a:endParaRPr lang="en-GB" sz="900" kern="0" dirty="0">
              <a:solidFill>
                <a:schemeClr val="tx1"/>
              </a:solidFill>
            </a:endParaRPr>
          </a:p>
        </p:txBody>
      </p:sp>
      <p:sp>
        <p:nvSpPr>
          <p:cNvPr id="64" name="Rectangle 63"/>
          <p:cNvSpPr/>
          <p:nvPr/>
        </p:nvSpPr>
        <p:spPr>
          <a:xfrm>
            <a:off x="1428750" y="857250"/>
            <a:ext cx="2228850" cy="27003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Research Data Management Applications</a:t>
            </a:r>
          </a:p>
        </p:txBody>
      </p:sp>
      <p:sp>
        <p:nvSpPr>
          <p:cNvPr id="68" name="Rectangle 67"/>
          <p:cNvSpPr/>
          <p:nvPr/>
        </p:nvSpPr>
        <p:spPr>
          <a:xfrm>
            <a:off x="1371600" y="3028950"/>
            <a:ext cx="1371600" cy="3429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Journal Policies Registry</a:t>
            </a:r>
          </a:p>
        </p:txBody>
      </p:sp>
      <p:sp>
        <p:nvSpPr>
          <p:cNvPr id="69" name="Rectangle 68"/>
          <p:cNvSpPr/>
          <p:nvPr/>
        </p:nvSpPr>
        <p:spPr>
          <a:xfrm>
            <a:off x="6286500" y="3200400"/>
            <a:ext cx="1607604" cy="40005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Research Data Registry / Cross Repository Discovery Service</a:t>
            </a:r>
          </a:p>
        </p:txBody>
      </p:sp>
      <p:sp>
        <p:nvSpPr>
          <p:cNvPr id="70" name="Rectangle 69"/>
          <p:cNvSpPr/>
          <p:nvPr/>
        </p:nvSpPr>
        <p:spPr>
          <a:xfrm>
            <a:off x="4027122" y="-20538"/>
            <a:ext cx="3973878" cy="477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GB" sz="1050" kern="0" dirty="0">
              <a:solidFill>
                <a:sysClr val="windowText" lastClr="000000"/>
              </a:solidFill>
            </a:endParaRPr>
          </a:p>
        </p:txBody>
      </p:sp>
      <p:sp>
        <p:nvSpPr>
          <p:cNvPr id="71" name="Rectangle 70"/>
          <p:cNvSpPr/>
          <p:nvPr/>
        </p:nvSpPr>
        <p:spPr>
          <a:xfrm>
            <a:off x="6380820" y="295182"/>
            <a:ext cx="297414" cy="1080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kern="0" dirty="0">
              <a:solidFill>
                <a:schemeClr val="tx1"/>
              </a:solidFill>
            </a:endParaRPr>
          </a:p>
        </p:txBody>
      </p:sp>
      <p:sp>
        <p:nvSpPr>
          <p:cNvPr id="72" name="Rectangle 71"/>
          <p:cNvSpPr/>
          <p:nvPr/>
        </p:nvSpPr>
        <p:spPr>
          <a:xfrm>
            <a:off x="6380820" y="61156"/>
            <a:ext cx="297414" cy="126014"/>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kern="0" dirty="0">
              <a:solidFill>
                <a:schemeClr val="tx1"/>
              </a:solidFill>
            </a:endParaRPr>
          </a:p>
        </p:txBody>
      </p:sp>
      <p:sp>
        <p:nvSpPr>
          <p:cNvPr id="74" name="Rectangle 73"/>
          <p:cNvSpPr/>
          <p:nvPr/>
        </p:nvSpPr>
        <p:spPr>
          <a:xfrm>
            <a:off x="4599384" y="270030"/>
            <a:ext cx="297414" cy="1080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kern="0" dirty="0">
              <a:solidFill>
                <a:schemeClr val="tx1"/>
              </a:solidFill>
            </a:endParaRPr>
          </a:p>
        </p:txBody>
      </p:sp>
      <p:sp>
        <p:nvSpPr>
          <p:cNvPr id="75" name="TextBox 74"/>
          <p:cNvSpPr txBox="1"/>
          <p:nvPr/>
        </p:nvSpPr>
        <p:spPr>
          <a:xfrm>
            <a:off x="4035084" y="0"/>
            <a:ext cx="594066" cy="253916"/>
          </a:xfrm>
          <a:prstGeom prst="rect">
            <a:avLst/>
          </a:prstGeom>
          <a:solidFill>
            <a:schemeClr val="tx1"/>
          </a:solidFill>
        </p:spPr>
        <p:txBody>
          <a:bodyPr wrap="square" rtlCol="0">
            <a:spAutoFit/>
          </a:bodyPr>
          <a:lstStyle/>
          <a:p>
            <a:pPr defTabSz="685800"/>
            <a:r>
              <a:rPr lang="en-GB" sz="1050" kern="0" dirty="0">
                <a:solidFill>
                  <a:schemeClr val="bg1"/>
                </a:solidFill>
              </a:rPr>
              <a:t>Key</a:t>
            </a:r>
          </a:p>
        </p:txBody>
      </p:sp>
      <p:sp>
        <p:nvSpPr>
          <p:cNvPr id="76" name="TextBox 75"/>
          <p:cNvSpPr txBox="1"/>
          <p:nvPr/>
        </p:nvSpPr>
        <p:spPr>
          <a:xfrm>
            <a:off x="6678234" y="226367"/>
            <a:ext cx="1296144" cy="230832"/>
          </a:xfrm>
          <a:prstGeom prst="rect">
            <a:avLst/>
          </a:prstGeom>
          <a:solidFill>
            <a:schemeClr val="tx1"/>
          </a:solidFill>
        </p:spPr>
        <p:txBody>
          <a:bodyPr wrap="square" rtlCol="0">
            <a:spAutoFit/>
          </a:bodyPr>
          <a:lstStyle/>
          <a:p>
            <a:pPr defTabSz="685800"/>
            <a:r>
              <a:rPr lang="en-GB" sz="900" kern="0" dirty="0">
                <a:solidFill>
                  <a:schemeClr val="bg1"/>
                </a:solidFill>
              </a:rPr>
              <a:t>Established service</a:t>
            </a:r>
          </a:p>
        </p:txBody>
      </p:sp>
      <p:sp>
        <p:nvSpPr>
          <p:cNvPr id="77" name="TextBox 76"/>
          <p:cNvSpPr txBox="1"/>
          <p:nvPr/>
        </p:nvSpPr>
        <p:spPr>
          <a:xfrm>
            <a:off x="6678234" y="25152"/>
            <a:ext cx="594066" cy="230832"/>
          </a:xfrm>
          <a:prstGeom prst="rect">
            <a:avLst/>
          </a:prstGeom>
          <a:solidFill>
            <a:schemeClr val="tx1"/>
          </a:solidFill>
        </p:spPr>
        <p:txBody>
          <a:bodyPr wrap="square" rtlCol="0">
            <a:spAutoFit/>
          </a:bodyPr>
          <a:lstStyle/>
          <a:p>
            <a:pPr defTabSz="685800"/>
            <a:r>
              <a:rPr lang="en-GB" sz="900" kern="0" dirty="0">
                <a:solidFill>
                  <a:schemeClr val="bg1"/>
                </a:solidFill>
              </a:rPr>
              <a:t>Project</a:t>
            </a:r>
          </a:p>
        </p:txBody>
      </p:sp>
      <p:sp>
        <p:nvSpPr>
          <p:cNvPr id="78" name="TextBox 77"/>
          <p:cNvSpPr txBox="1"/>
          <p:nvPr/>
        </p:nvSpPr>
        <p:spPr>
          <a:xfrm>
            <a:off x="4923420" y="201215"/>
            <a:ext cx="1350150" cy="230832"/>
          </a:xfrm>
          <a:prstGeom prst="rect">
            <a:avLst/>
          </a:prstGeom>
          <a:solidFill>
            <a:schemeClr val="tx1"/>
          </a:solidFill>
        </p:spPr>
        <p:txBody>
          <a:bodyPr wrap="square" rtlCol="0">
            <a:spAutoFit/>
          </a:bodyPr>
          <a:lstStyle/>
          <a:p>
            <a:pPr defTabSz="685800"/>
            <a:r>
              <a:rPr lang="en-GB" sz="900" kern="0" dirty="0">
                <a:solidFill>
                  <a:schemeClr val="bg1"/>
                </a:solidFill>
              </a:rPr>
              <a:t>Other supported</a:t>
            </a:r>
          </a:p>
        </p:txBody>
      </p:sp>
      <p:sp>
        <p:nvSpPr>
          <p:cNvPr id="79" name="TextBox 78"/>
          <p:cNvSpPr txBox="1"/>
          <p:nvPr/>
        </p:nvSpPr>
        <p:spPr>
          <a:xfrm>
            <a:off x="4923420" y="0"/>
            <a:ext cx="1181844" cy="230832"/>
          </a:xfrm>
          <a:prstGeom prst="rect">
            <a:avLst/>
          </a:prstGeom>
          <a:solidFill>
            <a:schemeClr val="tx1"/>
          </a:solidFill>
        </p:spPr>
        <p:txBody>
          <a:bodyPr wrap="square" rtlCol="0">
            <a:spAutoFit/>
          </a:bodyPr>
          <a:lstStyle/>
          <a:p>
            <a:pPr defTabSz="685800"/>
            <a:r>
              <a:rPr lang="en-GB" sz="900" kern="0" dirty="0">
                <a:solidFill>
                  <a:schemeClr val="bg1"/>
                </a:solidFill>
              </a:rPr>
              <a:t>JISC supported</a:t>
            </a:r>
          </a:p>
        </p:txBody>
      </p:sp>
      <p:sp>
        <p:nvSpPr>
          <p:cNvPr id="82" name="Rectangle 81"/>
          <p:cNvSpPr/>
          <p:nvPr/>
        </p:nvSpPr>
        <p:spPr>
          <a:xfrm>
            <a:off x="4599384" y="54006"/>
            <a:ext cx="297414" cy="108012"/>
          </a:xfrm>
          <a:prstGeom prst="rect">
            <a:avLst/>
          </a:prstGeom>
          <a:noFill/>
          <a:ln>
            <a:solidFill>
              <a:srgbClr val="E4A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kern="0" dirty="0">
              <a:solidFill>
                <a:schemeClr val="tx1"/>
              </a:solidFill>
            </a:endParaRPr>
          </a:p>
        </p:txBody>
      </p:sp>
      <p:sp>
        <p:nvSpPr>
          <p:cNvPr id="83" name="Rectangle 82"/>
          <p:cNvSpPr/>
          <p:nvPr/>
        </p:nvSpPr>
        <p:spPr>
          <a:xfrm>
            <a:off x="1371600" y="2628900"/>
            <a:ext cx="1371600" cy="3429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err="1">
                <a:solidFill>
                  <a:schemeClr val="tx1"/>
                </a:solidFill>
              </a:rPr>
              <a:t>DMPonline</a:t>
            </a:r>
            <a:endParaRPr lang="en-GB" sz="900" kern="0" dirty="0">
              <a:solidFill>
                <a:schemeClr val="tx1"/>
              </a:solidFill>
            </a:endParaRPr>
          </a:p>
        </p:txBody>
      </p:sp>
      <p:sp>
        <p:nvSpPr>
          <p:cNvPr id="85" name="Rectangle 84"/>
          <p:cNvSpPr/>
          <p:nvPr/>
        </p:nvSpPr>
        <p:spPr>
          <a:xfrm>
            <a:off x="1371600" y="2286000"/>
            <a:ext cx="1371600" cy="270030"/>
          </a:xfrm>
          <a:prstGeom prst="rect">
            <a:avLst/>
          </a:prstGeom>
          <a:no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DMP Registry</a:t>
            </a:r>
          </a:p>
        </p:txBody>
      </p:sp>
      <p:sp>
        <p:nvSpPr>
          <p:cNvPr id="90" name="Circular Arrow 89"/>
          <p:cNvSpPr/>
          <p:nvPr/>
        </p:nvSpPr>
        <p:spPr>
          <a:xfrm>
            <a:off x="4238244" y="2114550"/>
            <a:ext cx="733806" cy="733806"/>
          </a:xfrm>
          <a:prstGeom prst="circular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kern="0">
              <a:solidFill>
                <a:schemeClr val="tx1"/>
              </a:solidFill>
            </a:endParaRPr>
          </a:p>
        </p:txBody>
      </p:sp>
      <p:sp>
        <p:nvSpPr>
          <p:cNvPr id="91" name="Circular Arrow 90"/>
          <p:cNvSpPr/>
          <p:nvPr/>
        </p:nvSpPr>
        <p:spPr>
          <a:xfrm rot="10800000">
            <a:off x="4238244" y="2352293"/>
            <a:ext cx="733806" cy="733806"/>
          </a:xfrm>
          <a:prstGeom prst="circular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kern="0">
              <a:solidFill>
                <a:schemeClr val="tx1"/>
              </a:solidFill>
            </a:endParaRPr>
          </a:p>
        </p:txBody>
      </p:sp>
      <p:sp>
        <p:nvSpPr>
          <p:cNvPr id="92" name="TextBox 91"/>
          <p:cNvSpPr txBox="1"/>
          <p:nvPr/>
        </p:nvSpPr>
        <p:spPr>
          <a:xfrm>
            <a:off x="1257300" y="57150"/>
            <a:ext cx="2628900" cy="369332"/>
          </a:xfrm>
          <a:prstGeom prst="rect">
            <a:avLst/>
          </a:prstGeom>
          <a:noFill/>
        </p:spPr>
        <p:txBody>
          <a:bodyPr wrap="square" rtlCol="0">
            <a:spAutoFit/>
          </a:bodyPr>
          <a:lstStyle/>
          <a:p>
            <a:pPr defTabSz="685800"/>
            <a:r>
              <a:rPr lang="en-US" sz="900" b="1" kern="0" dirty="0">
                <a:solidFill>
                  <a:sysClr val="windowText" lastClr="000000"/>
                </a:solidFill>
              </a:rPr>
              <a:t>Research Data Management and Discovery Services for the Research Data Lifecycle</a:t>
            </a:r>
          </a:p>
        </p:txBody>
      </p:sp>
      <p:sp>
        <p:nvSpPr>
          <p:cNvPr id="102" name="Rectangle 101"/>
          <p:cNvSpPr/>
          <p:nvPr/>
        </p:nvSpPr>
        <p:spPr>
          <a:xfrm>
            <a:off x="2457450" y="1543050"/>
            <a:ext cx="971550" cy="270030"/>
          </a:xfrm>
          <a:prstGeom prst="rect">
            <a:avLst/>
          </a:prstGeom>
          <a:no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SWORD +</a:t>
            </a:r>
          </a:p>
        </p:txBody>
      </p:sp>
      <p:sp>
        <p:nvSpPr>
          <p:cNvPr id="103" name="Rectangle 102"/>
          <p:cNvSpPr/>
          <p:nvPr/>
        </p:nvSpPr>
        <p:spPr>
          <a:xfrm>
            <a:off x="3771900" y="571500"/>
            <a:ext cx="4057650" cy="40005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GB" sz="900" kern="0" dirty="0">
              <a:solidFill>
                <a:schemeClr val="tx1"/>
              </a:solidFill>
            </a:endParaRPr>
          </a:p>
        </p:txBody>
      </p:sp>
      <p:sp>
        <p:nvSpPr>
          <p:cNvPr id="104" name="TextBox 103"/>
          <p:cNvSpPr txBox="1"/>
          <p:nvPr/>
        </p:nvSpPr>
        <p:spPr>
          <a:xfrm>
            <a:off x="3829050" y="571500"/>
            <a:ext cx="1600200" cy="369332"/>
          </a:xfrm>
          <a:prstGeom prst="rect">
            <a:avLst/>
          </a:prstGeom>
          <a:noFill/>
        </p:spPr>
        <p:txBody>
          <a:bodyPr wrap="square" rtlCol="0">
            <a:spAutoFit/>
          </a:bodyPr>
          <a:lstStyle/>
          <a:p>
            <a:pPr defTabSz="685800"/>
            <a:r>
              <a:rPr lang="en-US" sz="900" kern="0" dirty="0">
                <a:solidFill>
                  <a:sysClr val="windowText" lastClr="000000"/>
                </a:solidFill>
              </a:rPr>
              <a:t>Disciplinary Data Repositories (National and International)</a:t>
            </a:r>
          </a:p>
        </p:txBody>
      </p:sp>
      <p:sp>
        <p:nvSpPr>
          <p:cNvPr id="105" name="Rectangle 104"/>
          <p:cNvSpPr/>
          <p:nvPr/>
        </p:nvSpPr>
        <p:spPr>
          <a:xfrm>
            <a:off x="4743450" y="1028700"/>
            <a:ext cx="3086100" cy="3429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GB" sz="900" kern="0" dirty="0">
              <a:solidFill>
                <a:schemeClr val="tx1"/>
              </a:solidFill>
            </a:endParaRPr>
          </a:p>
        </p:txBody>
      </p:sp>
      <p:sp>
        <p:nvSpPr>
          <p:cNvPr id="108" name="TextBox 107"/>
          <p:cNvSpPr txBox="1"/>
          <p:nvPr/>
        </p:nvSpPr>
        <p:spPr>
          <a:xfrm>
            <a:off x="6286500" y="1085850"/>
            <a:ext cx="1531188" cy="230832"/>
          </a:xfrm>
          <a:prstGeom prst="rect">
            <a:avLst/>
          </a:prstGeom>
          <a:noFill/>
        </p:spPr>
        <p:txBody>
          <a:bodyPr wrap="none" rtlCol="0">
            <a:spAutoFit/>
          </a:bodyPr>
          <a:lstStyle/>
          <a:p>
            <a:pPr defTabSz="685800"/>
            <a:r>
              <a:rPr lang="en-US" sz="900" kern="0" dirty="0">
                <a:solidFill>
                  <a:sysClr val="windowText" lastClr="000000"/>
                </a:solidFill>
              </a:rPr>
              <a:t>Institutional Data Catalogues</a:t>
            </a:r>
          </a:p>
        </p:txBody>
      </p:sp>
      <p:sp>
        <p:nvSpPr>
          <p:cNvPr id="109" name="TextBox 108"/>
          <p:cNvSpPr txBox="1"/>
          <p:nvPr/>
        </p:nvSpPr>
        <p:spPr>
          <a:xfrm>
            <a:off x="4734710" y="1085850"/>
            <a:ext cx="1531188" cy="230832"/>
          </a:xfrm>
          <a:prstGeom prst="rect">
            <a:avLst/>
          </a:prstGeom>
          <a:noFill/>
        </p:spPr>
        <p:txBody>
          <a:bodyPr wrap="none" rtlCol="0">
            <a:spAutoFit/>
          </a:bodyPr>
          <a:lstStyle/>
          <a:p>
            <a:pPr defTabSz="685800"/>
            <a:r>
              <a:rPr lang="en-US" sz="900" kern="0" dirty="0">
                <a:solidFill>
                  <a:sysClr val="windowText" lastClr="000000"/>
                </a:solidFill>
              </a:rPr>
              <a:t>Institutional Data Catalogues</a:t>
            </a:r>
          </a:p>
        </p:txBody>
      </p:sp>
      <p:sp>
        <p:nvSpPr>
          <p:cNvPr id="110" name="Rectangle 109"/>
          <p:cNvSpPr/>
          <p:nvPr/>
        </p:nvSpPr>
        <p:spPr>
          <a:xfrm>
            <a:off x="6286500" y="2743200"/>
            <a:ext cx="1600200" cy="3429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Disciplinary Research Data Discovery Services</a:t>
            </a:r>
          </a:p>
        </p:txBody>
      </p:sp>
      <p:sp>
        <p:nvSpPr>
          <p:cNvPr id="111" name="Rectangle 110"/>
          <p:cNvSpPr/>
          <p:nvPr/>
        </p:nvSpPr>
        <p:spPr>
          <a:xfrm>
            <a:off x="4743450" y="1428750"/>
            <a:ext cx="3086100" cy="400050"/>
          </a:xfrm>
          <a:prstGeom prst="rect">
            <a:avLst/>
          </a:prstGeom>
          <a:noFill/>
          <a:ln w="25400" cap="flat" cmpd="sng" algn="ctr">
            <a:solidFill>
              <a:schemeClr val="accent6">
                <a:lumMod val="75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kern="0" dirty="0">
              <a:solidFill>
                <a:schemeClr val="tx1"/>
              </a:solidFill>
            </a:endParaRPr>
          </a:p>
        </p:txBody>
      </p:sp>
      <p:sp>
        <p:nvSpPr>
          <p:cNvPr id="112" name="Rectangle 111"/>
          <p:cNvSpPr/>
          <p:nvPr/>
        </p:nvSpPr>
        <p:spPr>
          <a:xfrm>
            <a:off x="4800600" y="1485900"/>
            <a:ext cx="2971800" cy="27003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Metadata Exchange Between Journals, Archives, Repositories</a:t>
            </a:r>
          </a:p>
        </p:txBody>
      </p:sp>
      <p:pic>
        <p:nvPicPr>
          <p:cNvPr id="113" name="Picture 112" descr="noun_project_179.jpg"/>
          <p:cNvPicPr>
            <a:picLocks noChangeAspect="1"/>
          </p:cNvPicPr>
          <p:nvPr/>
        </p:nvPicPr>
        <p:blipFill>
          <a:blip r:embed="rId3" cstate="print"/>
          <a:stretch>
            <a:fillRect/>
          </a:stretch>
        </p:blipFill>
        <p:spPr>
          <a:xfrm rot="7694930">
            <a:off x="6479765" y="4188093"/>
            <a:ext cx="556260" cy="762000"/>
          </a:xfrm>
          <a:prstGeom prst="rect">
            <a:avLst/>
          </a:prstGeom>
        </p:spPr>
      </p:pic>
      <p:sp>
        <p:nvSpPr>
          <p:cNvPr id="114" name="TextBox 113"/>
          <p:cNvSpPr txBox="1"/>
          <p:nvPr/>
        </p:nvSpPr>
        <p:spPr>
          <a:xfrm>
            <a:off x="6972300" y="4171951"/>
            <a:ext cx="1028700" cy="784830"/>
          </a:xfrm>
          <a:prstGeom prst="rect">
            <a:avLst/>
          </a:prstGeom>
          <a:noFill/>
        </p:spPr>
        <p:txBody>
          <a:bodyPr wrap="square" rtlCol="0">
            <a:spAutoFit/>
          </a:bodyPr>
          <a:lstStyle/>
          <a:p>
            <a:pPr algn="ctr" defTabSz="685800"/>
            <a:r>
              <a:rPr lang="en-GB" sz="900" kern="0" dirty="0">
                <a:solidFill>
                  <a:sysClr val="windowText" lastClr="000000"/>
                </a:solidFill>
              </a:rPr>
              <a:t>There is a set of infrastructure components that underpin all three suites</a:t>
            </a:r>
          </a:p>
        </p:txBody>
      </p:sp>
      <p:sp>
        <p:nvSpPr>
          <p:cNvPr id="115" name="Rectangle 114"/>
          <p:cNvSpPr/>
          <p:nvPr/>
        </p:nvSpPr>
        <p:spPr>
          <a:xfrm>
            <a:off x="1257300" y="4719768"/>
            <a:ext cx="1188132" cy="2286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Researcher identifiers</a:t>
            </a:r>
          </a:p>
        </p:txBody>
      </p:sp>
      <p:sp>
        <p:nvSpPr>
          <p:cNvPr id="116" name="Rectangle 115"/>
          <p:cNvSpPr/>
          <p:nvPr/>
        </p:nvSpPr>
        <p:spPr>
          <a:xfrm>
            <a:off x="2514600" y="4719768"/>
            <a:ext cx="1404156" cy="228600"/>
          </a:xfrm>
          <a:prstGeom prst="rect">
            <a:avLst/>
          </a:prstGeom>
          <a:no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Organisation identifiers</a:t>
            </a:r>
          </a:p>
        </p:txBody>
      </p:sp>
      <p:sp>
        <p:nvSpPr>
          <p:cNvPr id="117" name="Rectangle 116"/>
          <p:cNvSpPr/>
          <p:nvPr/>
        </p:nvSpPr>
        <p:spPr>
          <a:xfrm>
            <a:off x="5323824" y="4719768"/>
            <a:ext cx="1134126" cy="228600"/>
          </a:xfrm>
          <a:prstGeom prst="rect">
            <a:avLst/>
          </a:prstGeom>
          <a:no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Registries</a:t>
            </a:r>
          </a:p>
        </p:txBody>
      </p:sp>
      <p:sp>
        <p:nvSpPr>
          <p:cNvPr id="118" name="Rounded Rectangle 117"/>
          <p:cNvSpPr/>
          <p:nvPr/>
        </p:nvSpPr>
        <p:spPr>
          <a:xfrm>
            <a:off x="1200150" y="4651158"/>
            <a:ext cx="5372100" cy="378042"/>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kern="0">
              <a:solidFill>
                <a:sysClr val="windowText" lastClr="000000"/>
              </a:solidFill>
            </a:endParaRPr>
          </a:p>
        </p:txBody>
      </p:sp>
      <p:sp>
        <p:nvSpPr>
          <p:cNvPr id="119" name="Rectangle 118"/>
          <p:cNvSpPr/>
          <p:nvPr/>
        </p:nvSpPr>
        <p:spPr>
          <a:xfrm>
            <a:off x="4000500" y="4719768"/>
            <a:ext cx="1188132" cy="2286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Data Identifiers</a:t>
            </a:r>
          </a:p>
        </p:txBody>
      </p:sp>
      <p:sp>
        <p:nvSpPr>
          <p:cNvPr id="120" name="Rectangle 119"/>
          <p:cNvSpPr/>
          <p:nvPr/>
        </p:nvSpPr>
        <p:spPr>
          <a:xfrm>
            <a:off x="6343650" y="2002364"/>
            <a:ext cx="1543050" cy="677343"/>
          </a:xfrm>
          <a:prstGeom prst="rect">
            <a:avLst/>
          </a:prstGeom>
          <a:noFill/>
          <a:ln w="25400" cap="flat" cmpd="sng" algn="ctr">
            <a:solidFill>
              <a:schemeClr val="accent6">
                <a:lumMod val="75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kern="0" dirty="0">
              <a:solidFill>
                <a:schemeClr val="tx1"/>
              </a:solidFill>
            </a:endParaRPr>
          </a:p>
        </p:txBody>
      </p:sp>
      <p:sp>
        <p:nvSpPr>
          <p:cNvPr id="121" name="Rectangle 120"/>
          <p:cNvSpPr/>
          <p:nvPr/>
        </p:nvSpPr>
        <p:spPr>
          <a:xfrm>
            <a:off x="6400800" y="2057400"/>
            <a:ext cx="1428750" cy="5715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900" kern="0" dirty="0">
                <a:solidFill>
                  <a:schemeClr val="tx1"/>
                </a:solidFill>
              </a:rPr>
              <a:t>Data Identifiers and Metadata Schema</a:t>
            </a:r>
          </a:p>
        </p:txBody>
      </p:sp>
      <p:sp>
        <p:nvSpPr>
          <p:cNvPr id="57" name="TextBox 56"/>
          <p:cNvSpPr txBox="1"/>
          <p:nvPr/>
        </p:nvSpPr>
        <p:spPr>
          <a:xfrm>
            <a:off x="3677478" y="2514600"/>
            <a:ext cx="1980372" cy="230832"/>
          </a:xfrm>
          <a:prstGeom prst="rect">
            <a:avLst/>
          </a:prstGeom>
          <a:noFill/>
        </p:spPr>
        <p:txBody>
          <a:bodyPr wrap="square" rtlCol="0">
            <a:spAutoFit/>
          </a:bodyPr>
          <a:lstStyle/>
          <a:p>
            <a:pPr algn="ctr" defTabSz="685800"/>
            <a:r>
              <a:rPr lang="en-US" sz="900" kern="0" dirty="0">
                <a:solidFill>
                  <a:sysClr val="windowText" lastClr="000000"/>
                </a:solidFill>
              </a:rPr>
              <a:t>Support for Research Data Lifecycle</a:t>
            </a:r>
          </a:p>
        </p:txBody>
      </p:sp>
    </p:spTree>
    <p:extLst>
      <p:ext uri="{BB962C8B-B14F-4D97-AF65-F5344CB8AC3E}">
        <p14:creationId xmlns:p14="http://schemas.microsoft.com/office/powerpoint/2010/main" val="410999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More visions</a:t>
            </a:r>
            <a:endParaRPr lang="en-GB" dirty="0"/>
          </a:p>
        </p:txBody>
      </p:sp>
    </p:spTree>
    <p:extLst>
      <p:ext uri="{BB962C8B-B14F-4D97-AF65-F5344CB8AC3E}">
        <p14:creationId xmlns:p14="http://schemas.microsoft.com/office/powerpoint/2010/main" val="3491510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Data as New Output of Research</a:t>
            </a:r>
          </a:p>
        </p:txBody>
      </p:sp>
      <p:sp>
        <p:nvSpPr>
          <p:cNvPr id="5" name="Content Placeholder 4"/>
          <p:cNvSpPr>
            <a:spLocks noGrp="1"/>
          </p:cNvSpPr>
          <p:nvPr>
            <p:ph idx="1"/>
          </p:nvPr>
        </p:nvSpPr>
        <p:spPr/>
        <p:txBody>
          <a:bodyPr>
            <a:normAutofit lnSpcReduction="10000"/>
          </a:bodyPr>
          <a:lstStyle/>
          <a:p>
            <a:pPr algn="ctr">
              <a:buNone/>
            </a:pPr>
            <a:endParaRPr lang="en-US" dirty="0"/>
          </a:p>
          <a:p>
            <a:pPr algn="ctr">
              <a:buNone/>
            </a:pPr>
            <a:r>
              <a:rPr lang="en-US" dirty="0"/>
              <a:t>‘technology has enabled data to become the prevalent material and currency of research. Data, not information, not publications, is rapidly becoming the accepted deliverable of research.’</a:t>
            </a:r>
          </a:p>
          <a:p>
            <a:pPr algn="ctr">
              <a:buNone/>
            </a:pPr>
            <a:r>
              <a:rPr lang="en-US" dirty="0"/>
              <a:t>Graham Pryor, Observations on the RLUK Reskilling for Research Report</a:t>
            </a:r>
          </a:p>
          <a:p>
            <a:pPr algn="ctr">
              <a:buNone/>
            </a:pPr>
            <a:r>
              <a:rPr lang="en-US" dirty="0">
                <a:hlinkClick r:id="rId2"/>
              </a:rPr>
              <a:t>http://www.dpconline.org/newsroom/whats-new/842-whats-new-issue-44-april-2012</a:t>
            </a:r>
            <a:r>
              <a:rPr lang="en-US" dirty="0"/>
              <a:t> </a:t>
            </a:r>
          </a:p>
          <a:p>
            <a:endParaRPr lang="en-GB" dirty="0"/>
          </a:p>
        </p:txBody>
      </p:sp>
    </p:spTree>
    <p:extLst>
      <p:ext uri="{BB962C8B-B14F-4D97-AF65-F5344CB8AC3E}">
        <p14:creationId xmlns:p14="http://schemas.microsoft.com/office/powerpoint/2010/main" val="1150044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1800" dirty="0"/>
              <a:t>Royal Society</a:t>
            </a:r>
            <a:br>
              <a:rPr lang="en-GB" sz="1800" dirty="0"/>
            </a:br>
            <a:r>
              <a:rPr lang="en-GB" sz="1800" dirty="0"/>
              <a:t>Science as an Open Enterprise Report, 2012</a:t>
            </a:r>
          </a:p>
        </p:txBody>
      </p:sp>
      <p:sp>
        <p:nvSpPr>
          <p:cNvPr id="8" name="Content Placeholder 3"/>
          <p:cNvSpPr txBox="1">
            <a:spLocks/>
          </p:cNvSpPr>
          <p:nvPr/>
        </p:nvSpPr>
        <p:spPr>
          <a:xfrm>
            <a:off x="323850" y="624581"/>
            <a:ext cx="4373357" cy="4145531"/>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r>
              <a:rPr lang="en-US" sz="1400" dirty="0"/>
              <a:t>‘how the conduct and communication of science needs to adapt to this new era of information technology’.</a:t>
            </a:r>
          </a:p>
          <a:p>
            <a:pPr marL="257175" indent="-257175" defTabSz="342900"/>
            <a:r>
              <a:rPr lang="en-US" sz="1400" dirty="0"/>
              <a:t>‘</a:t>
            </a:r>
            <a:r>
              <a:rPr lang="en-US" sz="1400" b="1" dirty="0"/>
              <a:t>As a first step towards this intelligent openness, data that underpin a journal article should be made concurrently available in an accessible database. </a:t>
            </a:r>
            <a:r>
              <a:rPr lang="en-US" sz="1400" dirty="0"/>
              <a:t>We are now on the brink of an achievable aim: for all science literature to be online, for all of the data to be online and for the two to be interoperable.’</a:t>
            </a:r>
          </a:p>
          <a:p>
            <a:pPr marL="257175" indent="-257175" defTabSz="342900"/>
            <a:r>
              <a:rPr lang="en-US" sz="1400" dirty="0"/>
              <a:t>Royal Society June 2012, </a:t>
            </a:r>
            <a:r>
              <a:rPr lang="en-US" sz="1400" i="1" dirty="0"/>
              <a:t>Science as an Open Enterprise</a:t>
            </a:r>
            <a:r>
              <a:rPr lang="en-US" sz="1400" dirty="0"/>
              <a:t>, </a:t>
            </a:r>
            <a:r>
              <a:rPr lang="en-US" sz="1400" dirty="0">
                <a:hlinkClick r:id="rId2"/>
              </a:rPr>
              <a:t>http://royalsociety.org/policy/projects/science-public-enterprise/report/</a:t>
            </a:r>
            <a:r>
              <a:rPr lang="en-US" sz="1400" dirty="0"/>
              <a:t> </a:t>
            </a:r>
          </a:p>
        </p:txBody>
      </p:sp>
      <p:pic>
        <p:nvPicPr>
          <p:cNvPr id="9" name="Picture 8" descr="SOAE.jpg"/>
          <p:cNvPicPr>
            <a:picLocks noChangeAspect="1"/>
          </p:cNvPicPr>
          <p:nvPr/>
        </p:nvPicPr>
        <p:blipFill>
          <a:blip r:embed="rId3"/>
          <a:stretch>
            <a:fillRect/>
          </a:stretch>
        </p:blipFill>
        <p:spPr>
          <a:xfrm>
            <a:off x="5325857" y="624581"/>
            <a:ext cx="2951368" cy="4173075"/>
          </a:xfrm>
          <a:prstGeom prst="rect">
            <a:avLst/>
          </a:prstGeom>
        </p:spPr>
      </p:pic>
    </p:spTree>
    <p:extLst>
      <p:ext uri="{BB962C8B-B14F-4D97-AF65-F5344CB8AC3E}">
        <p14:creationId xmlns:p14="http://schemas.microsoft.com/office/powerpoint/2010/main" val="241122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500" b="1" dirty="0"/>
              <a:t>G8 Science Ministers Statement London UK, 12 June 2013</a:t>
            </a:r>
          </a:p>
        </p:txBody>
      </p:sp>
      <p:sp>
        <p:nvSpPr>
          <p:cNvPr id="3" name="Text Placeholder 2"/>
          <p:cNvSpPr>
            <a:spLocks noGrp="1"/>
          </p:cNvSpPr>
          <p:nvPr>
            <p:ph idx="1"/>
          </p:nvPr>
        </p:nvSpPr>
        <p:spPr/>
        <p:txBody>
          <a:bodyPr>
            <a:normAutofit lnSpcReduction="10000"/>
          </a:bodyPr>
          <a:lstStyle/>
          <a:p>
            <a:pPr marL="200016" lvl="1" indent="0">
              <a:buNone/>
            </a:pPr>
            <a:r>
              <a:rPr lang="en-GB" b="1" dirty="0"/>
              <a:t>	Open Scientific Research Data</a:t>
            </a:r>
          </a:p>
          <a:p>
            <a:pPr lvl="2"/>
            <a:r>
              <a:rPr lang="en-GB" sz="1800" dirty="0"/>
              <a:t>To the greatest extent and with the fewest constraints possible publicly funded scientific research data should be open, while at the same time respecting concerns in relation to privacy, safety, security and commercial interests, whilst acknowledging the legitimate concerns of private partners. </a:t>
            </a:r>
          </a:p>
          <a:p>
            <a:pPr lvl="2"/>
            <a:r>
              <a:rPr lang="en-GB" sz="1800" dirty="0"/>
              <a:t>Open scientific research data should be easily discoverable, accessible, assessable, intelligible, useable, and wherever possible interoperable to specific quality standards. </a:t>
            </a:r>
          </a:p>
          <a:p>
            <a:pPr lvl="2"/>
            <a:r>
              <a:rPr lang="en-GB" sz="1800" dirty="0"/>
              <a:t>To maximise the value that can be realised from data, the mechanisms for delivering open scientific research data should be efficient and cost effective, and consistent with the potential benefits. </a:t>
            </a:r>
          </a:p>
          <a:p>
            <a:pPr lvl="2"/>
            <a:r>
              <a:rPr lang="en-GB" sz="1800" dirty="0"/>
              <a:t>To ensure successful adoption by scientific communities, open scientific research data principles will need to be underpinned by an appropriate policy environment, including recognition of researchers fulfilling these principles, and appropriate digital infrastructure. </a:t>
            </a:r>
          </a:p>
        </p:txBody>
      </p:sp>
    </p:spTree>
    <p:extLst>
      <p:ext uri="{BB962C8B-B14F-4D97-AF65-F5344CB8AC3E}">
        <p14:creationId xmlns:p14="http://schemas.microsoft.com/office/powerpoint/2010/main" val="3511406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 so on…</a:t>
            </a:r>
            <a:endParaRPr lang="en-GB" dirty="0"/>
          </a:p>
        </p:txBody>
      </p:sp>
      <p:sp>
        <p:nvSpPr>
          <p:cNvPr id="3" name="Content Placeholder 2"/>
          <p:cNvSpPr>
            <a:spLocks noGrp="1"/>
          </p:cNvSpPr>
          <p:nvPr>
            <p:ph idx="1"/>
          </p:nvPr>
        </p:nvSpPr>
        <p:spPr/>
        <p:txBody>
          <a:bodyPr>
            <a:noAutofit/>
          </a:bodyPr>
          <a:lstStyle/>
          <a:p>
            <a:pPr>
              <a:lnSpc>
                <a:spcPct val="120000"/>
              </a:lnSpc>
              <a:spcBef>
                <a:spcPts val="0"/>
              </a:spcBef>
            </a:pPr>
            <a:r>
              <a:rPr lang="en-GB" sz="2400" b="1" dirty="0"/>
              <a:t>To be </a:t>
            </a:r>
            <a:r>
              <a:rPr lang="en-GB" sz="2400" b="1" dirty="0" smtClean="0"/>
              <a:t>Findable</a:t>
            </a:r>
            <a:endParaRPr lang="en-GB" sz="2400" dirty="0" smtClean="0"/>
          </a:p>
          <a:p>
            <a:pPr>
              <a:lnSpc>
                <a:spcPct val="120000"/>
              </a:lnSpc>
              <a:spcBef>
                <a:spcPts val="0"/>
              </a:spcBef>
            </a:pPr>
            <a:r>
              <a:rPr lang="en-GB" sz="2400" b="1" dirty="0" smtClean="0"/>
              <a:t>To </a:t>
            </a:r>
            <a:r>
              <a:rPr lang="en-GB" sz="2400" b="1" dirty="0"/>
              <a:t>be </a:t>
            </a:r>
            <a:r>
              <a:rPr lang="en-GB" sz="2400" b="1" dirty="0" smtClean="0"/>
              <a:t>Accessible</a:t>
            </a:r>
            <a:endParaRPr lang="en-GB" sz="1600" dirty="0"/>
          </a:p>
          <a:p>
            <a:pPr>
              <a:lnSpc>
                <a:spcPct val="120000"/>
              </a:lnSpc>
              <a:spcBef>
                <a:spcPts val="0"/>
              </a:spcBef>
            </a:pPr>
            <a:r>
              <a:rPr lang="en-GB" sz="2400" b="1" dirty="0"/>
              <a:t>To be </a:t>
            </a:r>
            <a:r>
              <a:rPr lang="en-GB" sz="2400" b="1" dirty="0" smtClean="0"/>
              <a:t>Interoperable</a:t>
            </a:r>
          </a:p>
          <a:p>
            <a:pPr>
              <a:lnSpc>
                <a:spcPct val="120000"/>
              </a:lnSpc>
              <a:spcBef>
                <a:spcPts val="0"/>
              </a:spcBef>
            </a:pPr>
            <a:r>
              <a:rPr lang="en-GB" sz="2400" b="1" dirty="0" smtClean="0"/>
              <a:t>To </a:t>
            </a:r>
            <a:r>
              <a:rPr lang="en-GB" sz="2400" b="1" dirty="0"/>
              <a:t>be </a:t>
            </a:r>
            <a:r>
              <a:rPr lang="en-GB" sz="2400" b="1" dirty="0" smtClean="0"/>
              <a:t>Re-usable</a:t>
            </a:r>
            <a:endParaRPr lang="en-GB" sz="2400" b="1" dirty="0"/>
          </a:p>
          <a:p>
            <a:pPr>
              <a:lnSpc>
                <a:spcPct val="120000"/>
              </a:lnSpc>
              <a:spcBef>
                <a:spcPts val="0"/>
              </a:spcBef>
            </a:pPr>
            <a:endParaRPr lang="en-GB" sz="2400" b="1" dirty="0" smtClean="0"/>
          </a:p>
          <a:p>
            <a:pPr marL="0" indent="0">
              <a:lnSpc>
                <a:spcPct val="120000"/>
              </a:lnSpc>
              <a:spcBef>
                <a:spcPts val="0"/>
              </a:spcBef>
              <a:buNone/>
            </a:pPr>
            <a:r>
              <a:rPr lang="en-GB" sz="1800" dirty="0"/>
              <a:t>https://www.force11.org/group/fairgroup/fairprinciples</a:t>
            </a:r>
          </a:p>
          <a:p>
            <a:pPr marL="0" indent="0">
              <a:buNone/>
            </a:pPr>
            <a:endParaRPr lang="en-GB" sz="1000" dirty="0"/>
          </a:p>
        </p:txBody>
      </p:sp>
      <p:sp>
        <p:nvSpPr>
          <p:cNvPr id="5" name="Text Placeholder 4"/>
          <p:cNvSpPr>
            <a:spLocks noGrp="1"/>
          </p:cNvSpPr>
          <p:nvPr>
            <p:ph type="body" idx="13"/>
          </p:nvPr>
        </p:nvSpPr>
        <p:spPr/>
        <p:txBody>
          <a:bodyPr/>
          <a:lstStyle/>
          <a:p>
            <a:r>
              <a:rPr lang="en-GB" dirty="0" smtClean="0"/>
              <a:t>FAIR Principles</a:t>
            </a:r>
            <a:endParaRPr lang="en-GB" dirty="0"/>
          </a:p>
        </p:txBody>
      </p:sp>
    </p:spTree>
    <p:extLst>
      <p:ext uri="{BB962C8B-B14F-4D97-AF65-F5344CB8AC3E}">
        <p14:creationId xmlns:p14="http://schemas.microsoft.com/office/powerpoint/2010/main" val="3904697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The Present Context</a:t>
            </a:r>
          </a:p>
        </p:txBody>
      </p:sp>
    </p:spTree>
    <p:extLst>
      <p:ext uri="{BB962C8B-B14F-4D97-AF65-F5344CB8AC3E}">
        <p14:creationId xmlns:p14="http://schemas.microsoft.com/office/powerpoint/2010/main" val="1758818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EPSRC Policy</a:t>
            </a:r>
          </a:p>
        </p:txBody>
      </p:sp>
      <p:sp>
        <p:nvSpPr>
          <p:cNvPr id="3" name="Content Placeholder 2"/>
          <p:cNvSpPr>
            <a:spLocks noGrp="1"/>
          </p:cNvSpPr>
          <p:nvPr>
            <p:ph idx="1"/>
          </p:nvPr>
        </p:nvSpPr>
        <p:spPr>
          <a:xfrm>
            <a:off x="234000" y="647700"/>
            <a:ext cx="8676000" cy="4122300"/>
          </a:xfrm>
        </p:spPr>
        <p:txBody>
          <a:bodyPr>
            <a:normAutofit fontScale="70000" lnSpcReduction="20000"/>
          </a:bodyPr>
          <a:lstStyle/>
          <a:p>
            <a:pPr marL="0" lvl="0" indent="0" defTabSz="914400" eaLnBrk="0" fontAlgn="base" hangingPunct="0">
              <a:spcBef>
                <a:spcPct val="0"/>
              </a:spcBef>
              <a:spcAft>
                <a:spcPct val="0"/>
              </a:spcAft>
              <a:buClrTx/>
              <a:buSzTx/>
              <a:buNone/>
            </a:pPr>
            <a:endParaRPr lang="en-US" altLang="en-US" sz="2400" dirty="0">
              <a:solidFill>
                <a:schemeClr val="tx1"/>
              </a:solidFill>
              <a:latin typeface="Arial" panose="020B0604020202020204" pitchFamily="34" charset="0"/>
            </a:endParaRPr>
          </a:p>
          <a:p>
            <a:pPr lvl="0" fontAlgn="base">
              <a:lnSpc>
                <a:spcPct val="120000"/>
              </a:lnSpc>
              <a:spcAft>
                <a:spcPct val="0"/>
              </a:spcAft>
            </a:pPr>
            <a:r>
              <a:rPr lang="en-US" altLang="en-US" sz="2600" dirty="0"/>
              <a:t>Retained EPSRC-funded research data is preserved for a minimum of ten years</a:t>
            </a:r>
          </a:p>
          <a:p>
            <a:pPr lvl="0" fontAlgn="base">
              <a:lnSpc>
                <a:spcPct val="120000"/>
              </a:lnSpc>
              <a:spcAft>
                <a:spcPct val="0"/>
              </a:spcAft>
            </a:pPr>
            <a:r>
              <a:rPr lang="en-US" altLang="en-US" sz="2600" dirty="0"/>
              <a:t>Effective data curation is provided throughout full data lifecycle</a:t>
            </a:r>
          </a:p>
          <a:p>
            <a:pPr lvl="0" fontAlgn="base">
              <a:lnSpc>
                <a:spcPct val="120000"/>
              </a:lnSpc>
              <a:spcAft>
                <a:spcPct val="0"/>
              </a:spcAft>
            </a:pPr>
            <a:r>
              <a:rPr lang="en-US" altLang="en-US" sz="2600" dirty="0"/>
              <a:t>Knowledge of publicly-funded research data holdings</a:t>
            </a:r>
          </a:p>
          <a:p>
            <a:pPr lvl="0" fontAlgn="base">
              <a:lnSpc>
                <a:spcPct val="120000"/>
              </a:lnSpc>
              <a:spcAft>
                <a:spcPct val="0"/>
              </a:spcAft>
            </a:pPr>
            <a:r>
              <a:rPr lang="en-US" altLang="en-US" sz="2600" dirty="0"/>
              <a:t>Discoverability; recording of third party access requests</a:t>
            </a:r>
          </a:p>
          <a:p>
            <a:pPr lvl="0" fontAlgn="base">
              <a:lnSpc>
                <a:spcPct val="120000"/>
              </a:lnSpc>
              <a:spcAft>
                <a:spcPct val="0"/>
              </a:spcAft>
            </a:pPr>
            <a:r>
              <a:rPr lang="en-US" altLang="en-US" sz="2600" dirty="0"/>
              <a:t>Notice and justification of access restrictions, for example ‘commercially confidential’</a:t>
            </a:r>
          </a:p>
          <a:p>
            <a:pPr lvl="0" fontAlgn="base">
              <a:lnSpc>
                <a:spcPct val="120000"/>
              </a:lnSpc>
              <a:spcAft>
                <a:spcPct val="0"/>
              </a:spcAft>
            </a:pPr>
            <a:r>
              <a:rPr lang="en-US" altLang="en-US" sz="2600" dirty="0"/>
              <a:t>Awareness and use of relevant law, for example FOI</a:t>
            </a:r>
          </a:p>
          <a:p>
            <a:pPr lvl="0" fontAlgn="base">
              <a:lnSpc>
                <a:spcPct val="120000"/>
              </a:lnSpc>
              <a:spcAft>
                <a:spcPct val="0"/>
              </a:spcAft>
            </a:pPr>
            <a:r>
              <a:rPr lang="en-US" altLang="en-US" sz="2600" dirty="0"/>
              <a:t>Awareness and compliance with research data </a:t>
            </a:r>
            <a:r>
              <a:rPr lang="en-US" altLang="en-US" sz="2600" dirty="0" err="1"/>
              <a:t>policise</a:t>
            </a:r>
            <a:endParaRPr lang="en-US" altLang="en-US" sz="2600" dirty="0"/>
          </a:p>
          <a:p>
            <a:pPr lvl="0" fontAlgn="base">
              <a:lnSpc>
                <a:spcPct val="120000"/>
              </a:lnSpc>
              <a:spcAft>
                <a:spcPct val="0"/>
              </a:spcAft>
            </a:pPr>
            <a:r>
              <a:rPr lang="en-US" altLang="en-US" sz="2600" dirty="0"/>
              <a:t>Adequate RDM resource allocation for example from quality-related research (QR) funding or research grants</a:t>
            </a:r>
          </a:p>
          <a:p>
            <a:endParaRPr lang="en-US" dirty="0"/>
          </a:p>
        </p:txBody>
      </p:sp>
    </p:spTree>
    <p:extLst>
      <p:ext uri="{BB962C8B-B14F-4D97-AF65-F5344CB8AC3E}">
        <p14:creationId xmlns:p14="http://schemas.microsoft.com/office/powerpoint/2010/main" val="646218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vision and aim</a:t>
            </a:r>
          </a:p>
        </p:txBody>
      </p:sp>
      <p:sp>
        <p:nvSpPr>
          <p:cNvPr id="7" name="Snip Single Corner Rectangle 6"/>
          <p:cNvSpPr/>
          <p:nvPr/>
        </p:nvSpPr>
        <p:spPr>
          <a:xfrm flipV="1">
            <a:off x="4743911" y="900111"/>
            <a:ext cx="4140000" cy="2772000"/>
          </a:xfrm>
          <a:prstGeom prst="snip1Rect">
            <a:avLst>
              <a:gd name="adj" fmla="val 20061"/>
            </a:avLst>
          </a:prstGeom>
          <a:solidFill>
            <a:srgbClr val="B71A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ight Triangle 7"/>
          <p:cNvSpPr/>
          <p:nvPr/>
        </p:nvSpPr>
        <p:spPr>
          <a:xfrm rot="10800000" flipH="1">
            <a:off x="4743911" y="3668400"/>
            <a:ext cx="541422" cy="540000"/>
          </a:xfrm>
          <a:prstGeom prst="rtTriangle">
            <a:avLst/>
          </a:prstGeom>
          <a:solidFill>
            <a:srgbClr val="B71A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4860501" y="990000"/>
            <a:ext cx="3877642" cy="2700739"/>
          </a:xfrm>
          <a:prstGeom prst="rect">
            <a:avLst/>
          </a:prstGeom>
        </p:spPr>
        <p:txBody>
          <a:bodyPr wrap="square" lIns="0" tIns="0" rIns="0" bIns="0">
            <a:spAutoFit/>
          </a:bodyPr>
          <a:lstStyle/>
          <a:p>
            <a:pPr>
              <a:spcBef>
                <a:spcPts val="300"/>
              </a:spcBef>
            </a:pPr>
            <a:r>
              <a:rPr lang="en-GB" sz="2800" b="1" dirty="0">
                <a:solidFill>
                  <a:schemeClr val="bg1"/>
                </a:solidFill>
              </a:rPr>
              <a:t>Aim</a:t>
            </a:r>
          </a:p>
          <a:p>
            <a:pPr>
              <a:lnSpc>
                <a:spcPts val="3400"/>
              </a:lnSpc>
              <a:spcBef>
                <a:spcPts val="300"/>
              </a:spcBef>
            </a:pPr>
            <a:r>
              <a:rPr lang="en-GB" sz="2400" dirty="0">
                <a:solidFill>
                  <a:schemeClr val="bg1"/>
                </a:solidFill>
              </a:rPr>
              <a:t>We aspire to be the </a:t>
            </a:r>
            <a:r>
              <a:rPr lang="en-GB" sz="2400" b="1" dirty="0">
                <a:solidFill>
                  <a:schemeClr val="bg1"/>
                </a:solidFill>
              </a:rPr>
              <a:t>world class powerhouse</a:t>
            </a:r>
            <a:r>
              <a:rPr lang="en-GB" sz="2400" dirty="0">
                <a:solidFill>
                  <a:schemeClr val="bg1"/>
                </a:solidFill>
              </a:rPr>
              <a:t> of digital support and transformation to the UK teaching and research communities</a:t>
            </a:r>
            <a:endParaRPr lang="en-GB" sz="2400" dirty="0"/>
          </a:p>
        </p:txBody>
      </p:sp>
      <p:sp>
        <p:nvSpPr>
          <p:cNvPr id="10" name="Snip Single Corner Rectangle 9"/>
          <p:cNvSpPr/>
          <p:nvPr/>
        </p:nvSpPr>
        <p:spPr>
          <a:xfrm flipV="1">
            <a:off x="234000" y="900111"/>
            <a:ext cx="4140000" cy="2772000"/>
          </a:xfrm>
          <a:prstGeom prst="snip1Rect">
            <a:avLst>
              <a:gd name="adj" fmla="val 20061"/>
            </a:avLst>
          </a:prstGeom>
          <a:solidFill>
            <a:srgbClr val="0092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ight Triangle 10"/>
          <p:cNvSpPr/>
          <p:nvPr/>
        </p:nvSpPr>
        <p:spPr>
          <a:xfrm rot="10800000" flipH="1">
            <a:off x="234000" y="3668400"/>
            <a:ext cx="541422" cy="540000"/>
          </a:xfrm>
          <a:prstGeom prst="rtTriangle">
            <a:avLst/>
          </a:prstGeom>
          <a:solidFill>
            <a:srgbClr val="0092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414000" y="990000"/>
            <a:ext cx="3780000" cy="2244204"/>
          </a:xfrm>
          <a:prstGeom prst="rect">
            <a:avLst/>
          </a:prstGeom>
        </p:spPr>
        <p:txBody>
          <a:bodyPr wrap="square" lIns="0" tIns="0" rIns="0" bIns="0">
            <a:spAutoFit/>
          </a:bodyPr>
          <a:lstStyle/>
          <a:p>
            <a:pPr>
              <a:lnSpc>
                <a:spcPts val="3200"/>
              </a:lnSpc>
              <a:spcBef>
                <a:spcPts val="300"/>
              </a:spcBef>
            </a:pPr>
            <a:r>
              <a:rPr lang="en-GB" sz="2800" b="1" dirty="0">
                <a:solidFill>
                  <a:schemeClr val="bg1"/>
                </a:solidFill>
                <a:latin typeface="Corbel"/>
                <a:cs typeface="Corbel"/>
              </a:rPr>
              <a:t>Vision</a:t>
            </a:r>
          </a:p>
          <a:p>
            <a:pPr>
              <a:lnSpc>
                <a:spcPts val="3400"/>
              </a:lnSpc>
              <a:spcBef>
                <a:spcPts val="300"/>
              </a:spcBef>
            </a:pPr>
            <a:r>
              <a:rPr lang="en-GB" sz="2400" dirty="0">
                <a:solidFill>
                  <a:srgbClr val="FFFFFF"/>
                </a:solidFill>
              </a:rPr>
              <a:t>To make the </a:t>
            </a:r>
            <a:r>
              <a:rPr lang="en-GB" sz="2400" b="1" dirty="0">
                <a:solidFill>
                  <a:srgbClr val="FFFFFF"/>
                </a:solidFill>
              </a:rPr>
              <a:t>UK</a:t>
            </a:r>
            <a:r>
              <a:rPr lang="en-GB" sz="2400" dirty="0">
                <a:solidFill>
                  <a:srgbClr val="FFFFFF"/>
                </a:solidFill>
              </a:rPr>
              <a:t> the most </a:t>
            </a:r>
            <a:r>
              <a:rPr lang="en-GB" sz="2400" b="1" dirty="0">
                <a:solidFill>
                  <a:srgbClr val="FFFFFF"/>
                </a:solidFill>
              </a:rPr>
              <a:t>digitally advanced education</a:t>
            </a:r>
            <a:r>
              <a:rPr lang="en-GB" sz="2400" dirty="0">
                <a:solidFill>
                  <a:srgbClr val="FFFFFF"/>
                </a:solidFill>
              </a:rPr>
              <a:t> and </a:t>
            </a:r>
            <a:r>
              <a:rPr lang="en-GB" sz="2400" b="1" dirty="0">
                <a:solidFill>
                  <a:srgbClr val="FFFFFF"/>
                </a:solidFill>
              </a:rPr>
              <a:t>research</a:t>
            </a:r>
            <a:r>
              <a:rPr lang="en-GB" sz="2400" dirty="0">
                <a:solidFill>
                  <a:srgbClr val="FFFFFF"/>
                </a:solidFill>
              </a:rPr>
              <a:t> nation </a:t>
            </a:r>
            <a:r>
              <a:rPr lang="en-GB" sz="2400" b="1" dirty="0">
                <a:solidFill>
                  <a:srgbClr val="FFFFFF"/>
                </a:solidFill>
              </a:rPr>
              <a:t>in the world</a:t>
            </a:r>
            <a:endParaRPr lang="en-GB" sz="2400" b="1" dirty="0">
              <a:solidFill>
                <a:srgbClr val="FFFFFF"/>
              </a:solidFill>
              <a:latin typeface="Corbel"/>
              <a:cs typeface="Corbel"/>
            </a:endParaRPr>
          </a:p>
        </p:txBody>
      </p:sp>
    </p:spTree>
    <p:extLst>
      <p:ext uri="{BB962C8B-B14F-4D97-AF65-F5344CB8AC3E}">
        <p14:creationId xmlns:p14="http://schemas.microsoft.com/office/powerpoint/2010/main" val="3142849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Funder Policies</a:t>
            </a:r>
          </a:p>
        </p:txBody>
      </p:sp>
      <p:sp>
        <p:nvSpPr>
          <p:cNvPr id="9" name="Content Placeholder 8"/>
          <p:cNvSpPr>
            <a:spLocks noGrp="1"/>
          </p:cNvSpPr>
          <p:nvPr>
            <p:ph idx="1"/>
          </p:nvPr>
        </p:nvSpPr>
        <p:spPr/>
        <p:txBody>
          <a:bodyPr>
            <a:noAutofit/>
          </a:bodyPr>
          <a:lstStyle/>
          <a:p>
            <a:pPr>
              <a:spcBef>
                <a:spcPts val="800"/>
              </a:spcBef>
            </a:pPr>
            <a:r>
              <a:rPr lang="en-GB" sz="1600" b="1" dirty="0"/>
              <a:t>Public good: </a:t>
            </a:r>
            <a:r>
              <a:rPr lang="en-GB" sz="1600" dirty="0"/>
              <a:t>Publicly funded research data are produced in the public interest should be made openly available with as few restrictions as possible</a:t>
            </a:r>
          </a:p>
          <a:p>
            <a:pPr>
              <a:spcBef>
                <a:spcPts val="800"/>
              </a:spcBef>
            </a:pPr>
            <a:r>
              <a:rPr lang="en-GB" sz="1600" b="1" dirty="0"/>
              <a:t>Planning for preservation: </a:t>
            </a:r>
            <a:r>
              <a:rPr lang="en-GB" sz="1600" dirty="0"/>
              <a:t>Institutional and project specific data management policies and plans needed to ensure valued data remains usable</a:t>
            </a:r>
          </a:p>
          <a:p>
            <a:pPr>
              <a:spcBef>
                <a:spcPts val="800"/>
              </a:spcBef>
            </a:pPr>
            <a:r>
              <a:rPr lang="en-GB" sz="1600" b="1" dirty="0"/>
              <a:t>Discovery: </a:t>
            </a:r>
            <a:r>
              <a:rPr lang="en-GB" sz="1600" dirty="0"/>
              <a:t>Metadata should be available and discoverable; Published results should indicate how to access supporting data</a:t>
            </a:r>
          </a:p>
          <a:p>
            <a:pPr>
              <a:spcBef>
                <a:spcPts val="800"/>
              </a:spcBef>
            </a:pPr>
            <a:r>
              <a:rPr lang="en-GB" sz="1600" b="1" dirty="0"/>
              <a:t>Confidentiality: </a:t>
            </a:r>
            <a:r>
              <a:rPr lang="en-GB" sz="1600" dirty="0"/>
              <a:t>Research organisation policies and practices to ensure legal, ethical and commercial constraints assessed; research process should not be damaged by inappropriate release</a:t>
            </a:r>
          </a:p>
          <a:p>
            <a:pPr>
              <a:spcBef>
                <a:spcPts val="800"/>
              </a:spcBef>
            </a:pPr>
            <a:r>
              <a:rPr lang="en-GB" sz="1600" b="1" dirty="0"/>
              <a:t>First use: </a:t>
            </a:r>
            <a:r>
              <a:rPr lang="en-GB" sz="1600" dirty="0"/>
              <a:t>Provision for a period of exclusive use, to enable research teams to publish results</a:t>
            </a:r>
          </a:p>
          <a:p>
            <a:pPr>
              <a:spcBef>
                <a:spcPts val="800"/>
              </a:spcBef>
            </a:pPr>
            <a:r>
              <a:rPr lang="en-GB" sz="1600" b="1" dirty="0"/>
              <a:t>Recognition: </a:t>
            </a:r>
            <a:r>
              <a:rPr lang="en-GB" sz="1600" dirty="0"/>
              <a:t>Data users should acknowledge data sources and terms &amp; conditions of access</a:t>
            </a:r>
          </a:p>
          <a:p>
            <a:pPr>
              <a:spcBef>
                <a:spcPts val="800"/>
              </a:spcBef>
            </a:pPr>
            <a:r>
              <a:rPr lang="en-GB" sz="1600" b="1" dirty="0"/>
              <a:t>Public funding: </a:t>
            </a:r>
            <a:r>
              <a:rPr lang="en-GB" sz="1600" dirty="0"/>
              <a:t>Use of public funds for RDM infrastructure is appropriate and must be efficient and cost-effective</a:t>
            </a:r>
          </a:p>
        </p:txBody>
      </p:sp>
      <p:sp>
        <p:nvSpPr>
          <p:cNvPr id="10" name="Text Placeholder 9"/>
          <p:cNvSpPr>
            <a:spLocks noGrp="1"/>
          </p:cNvSpPr>
          <p:nvPr>
            <p:ph type="body" idx="13"/>
          </p:nvPr>
        </p:nvSpPr>
        <p:spPr/>
        <p:txBody>
          <a:bodyPr/>
          <a:lstStyle/>
          <a:p>
            <a:r>
              <a:rPr lang="en-GB" dirty="0"/>
              <a:t>RCUK Common Principles on Data Policy</a:t>
            </a:r>
          </a:p>
        </p:txBody>
      </p:sp>
      <p:pic>
        <p:nvPicPr>
          <p:cNvPr id="11" name="Picture 2" descr="RCUK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189" y="871762"/>
            <a:ext cx="1382149" cy="388415"/>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flipH="1">
            <a:off x="428675" y="4521269"/>
            <a:ext cx="3862776" cy="338554"/>
          </a:xfrm>
          <a:prstGeom prst="rect">
            <a:avLst/>
          </a:prstGeom>
        </p:spPr>
        <p:txBody>
          <a:bodyPr wrap="square">
            <a:spAutoFit/>
          </a:bodyPr>
          <a:lstStyle/>
          <a:p>
            <a:r>
              <a:rPr lang="en-US" altLang="en-US" sz="1600" dirty="0">
                <a:hlinkClick r:id="rId3"/>
              </a:rPr>
              <a:t>rcuk.ac.uk/research/</a:t>
            </a:r>
            <a:r>
              <a:rPr lang="en-US" altLang="en-US" sz="1600" dirty="0" err="1">
                <a:hlinkClick r:id="rId3"/>
              </a:rPr>
              <a:t>datapolicy</a:t>
            </a:r>
            <a:r>
              <a:rPr lang="en-US" altLang="en-US" sz="1600" dirty="0">
                <a:hlinkClick r:id="rId3"/>
              </a:rPr>
              <a:t>/</a:t>
            </a:r>
            <a:r>
              <a:rPr lang="en-US" altLang="en-US" sz="1600" dirty="0"/>
              <a:t> </a:t>
            </a:r>
            <a:endParaRPr lang="en-GB" sz="1600" dirty="0"/>
          </a:p>
        </p:txBody>
      </p:sp>
    </p:spTree>
    <p:extLst>
      <p:ext uri="{BB962C8B-B14F-4D97-AF65-F5344CB8AC3E}">
        <p14:creationId xmlns:p14="http://schemas.microsoft.com/office/powerpoint/2010/main" val="3228061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Concordat on Open Research Data – July 2016</a:t>
            </a:r>
            <a:endParaRPr lang="en-GB" dirty="0"/>
          </a:p>
        </p:txBody>
      </p:sp>
      <p:sp>
        <p:nvSpPr>
          <p:cNvPr id="3" name="Content Placeholder 2"/>
          <p:cNvSpPr>
            <a:spLocks noGrp="1"/>
          </p:cNvSpPr>
          <p:nvPr>
            <p:ph idx="1"/>
          </p:nvPr>
        </p:nvSpPr>
        <p:spPr>
          <a:xfrm>
            <a:off x="234000" y="828675"/>
            <a:ext cx="3985575" cy="3941325"/>
          </a:xfrm>
        </p:spPr>
        <p:txBody>
          <a:bodyPr>
            <a:normAutofit fontScale="92500" lnSpcReduction="20000"/>
          </a:bodyPr>
          <a:lstStyle/>
          <a:p>
            <a:r>
              <a:rPr lang="en-GB" dirty="0" smtClean="0"/>
              <a:t>Ten principles including:</a:t>
            </a:r>
          </a:p>
          <a:p>
            <a:pPr lvl="1"/>
            <a:r>
              <a:rPr lang="en-GB" sz="2600" dirty="0" smtClean="0"/>
              <a:t>Importance </a:t>
            </a:r>
            <a:r>
              <a:rPr lang="en-GB" sz="2600" dirty="0"/>
              <a:t>of developing data skills</a:t>
            </a:r>
          </a:p>
          <a:p>
            <a:pPr lvl="1"/>
            <a:r>
              <a:rPr lang="en-GB" sz="2600" dirty="0"/>
              <a:t>Importance of ensuring data underlying publications is accessible by publication date</a:t>
            </a:r>
          </a:p>
          <a:p>
            <a:pPr lvl="1"/>
            <a:r>
              <a:rPr lang="en-GB" sz="2600" dirty="0"/>
              <a:t>Rights of data creators to reasonable first use</a:t>
            </a:r>
          </a:p>
          <a:p>
            <a:pPr lvl="1"/>
            <a:r>
              <a:rPr lang="en-GB" sz="2600" dirty="0"/>
              <a:t>Expectations of data users to acknowledge use of others’ </a:t>
            </a:r>
            <a:r>
              <a:rPr lang="en-GB" sz="2600" dirty="0" smtClean="0"/>
              <a:t>data</a:t>
            </a:r>
          </a:p>
          <a:p>
            <a:pPr marL="0" indent="0">
              <a:buNone/>
            </a:pPr>
            <a:endParaRPr lang="en-GB" dirty="0"/>
          </a:p>
          <a:p>
            <a:endParaRPr lang="en-GB" dirty="0"/>
          </a:p>
        </p:txBody>
      </p:sp>
      <p:pic>
        <p:nvPicPr>
          <p:cNvPr id="9" name="Picture 8"/>
          <p:cNvPicPr>
            <a:picLocks noChangeAspect="1"/>
          </p:cNvPicPr>
          <p:nvPr/>
        </p:nvPicPr>
        <p:blipFill>
          <a:blip r:embed="rId2"/>
          <a:stretch>
            <a:fillRect/>
          </a:stretch>
        </p:blipFill>
        <p:spPr>
          <a:xfrm>
            <a:off x="4296175" y="1206964"/>
            <a:ext cx="4544600" cy="2279185"/>
          </a:xfrm>
          <a:prstGeom prst="rect">
            <a:avLst/>
          </a:prstGeom>
        </p:spPr>
      </p:pic>
    </p:spTree>
    <p:extLst>
      <p:ext uri="{BB962C8B-B14F-4D97-AF65-F5344CB8AC3E}">
        <p14:creationId xmlns:p14="http://schemas.microsoft.com/office/powerpoint/2010/main" val="2553957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UK e-Infrastructure</a:t>
            </a:r>
          </a:p>
        </p:txBody>
      </p:sp>
      <p:grpSp>
        <p:nvGrpSpPr>
          <p:cNvPr id="7" name="Group 6"/>
          <p:cNvGrpSpPr/>
          <p:nvPr/>
        </p:nvGrpSpPr>
        <p:grpSpPr>
          <a:xfrm>
            <a:off x="234000" y="749300"/>
            <a:ext cx="8389300" cy="3810000"/>
            <a:chOff x="234000" y="749300"/>
            <a:chExt cx="8389300" cy="3810000"/>
          </a:xfrm>
        </p:grpSpPr>
        <p:pic>
          <p:nvPicPr>
            <p:cNvPr id="8" name="Picture 7" descr="Untitl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00" y="749300"/>
              <a:ext cx="5740400" cy="3810000"/>
            </a:xfrm>
            <a:prstGeom prst="rect">
              <a:avLst/>
            </a:prstGeom>
          </p:spPr>
        </p:pic>
        <p:sp>
          <p:nvSpPr>
            <p:cNvPr id="9" name="Oval 8"/>
            <p:cNvSpPr/>
            <p:nvPr/>
          </p:nvSpPr>
          <p:spPr>
            <a:xfrm>
              <a:off x="736600" y="2133600"/>
              <a:ext cx="5257800" cy="2006600"/>
            </a:xfrm>
            <a:prstGeom prst="ellipse">
              <a:avLst/>
            </a:prstGeom>
            <a:noFill/>
            <a:ln w="5715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108700" y="2324100"/>
              <a:ext cx="1524000" cy="38100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Movement</a:t>
              </a:r>
            </a:p>
          </p:txBody>
        </p:sp>
        <p:sp>
          <p:nvSpPr>
            <p:cNvPr id="11" name="Rectangle 10"/>
            <p:cNvSpPr/>
            <p:nvPr/>
          </p:nvSpPr>
          <p:spPr>
            <a:xfrm>
              <a:off x="6108700" y="2921000"/>
              <a:ext cx="1524000" cy="38100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Storage</a:t>
              </a:r>
            </a:p>
          </p:txBody>
        </p:sp>
        <p:sp>
          <p:nvSpPr>
            <p:cNvPr id="12" name="Rectangle 11"/>
            <p:cNvSpPr/>
            <p:nvPr/>
          </p:nvSpPr>
          <p:spPr>
            <a:xfrm>
              <a:off x="6108700" y="3568700"/>
              <a:ext cx="1524000" cy="38100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Processing</a:t>
              </a:r>
            </a:p>
          </p:txBody>
        </p:sp>
        <p:grpSp>
          <p:nvGrpSpPr>
            <p:cNvPr id="13" name="Group 12"/>
            <p:cNvGrpSpPr/>
            <p:nvPr/>
          </p:nvGrpSpPr>
          <p:grpSpPr>
            <a:xfrm rot="5400000">
              <a:off x="7315200" y="2641600"/>
              <a:ext cx="1625600" cy="990600"/>
              <a:chOff x="6261100" y="1143000"/>
              <a:chExt cx="1524000" cy="990600"/>
            </a:xfrm>
          </p:grpSpPr>
          <p:sp>
            <p:nvSpPr>
              <p:cNvPr id="14" name="Rectangle 13"/>
              <p:cNvSpPr/>
              <p:nvPr/>
            </p:nvSpPr>
            <p:spPr>
              <a:xfrm>
                <a:off x="6261100" y="1143000"/>
                <a:ext cx="1524000" cy="60960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Security &amp; Assurance</a:t>
                </a:r>
              </a:p>
            </p:txBody>
          </p:sp>
          <p:sp>
            <p:nvSpPr>
              <p:cNvPr id="15" name="Rectangle 14"/>
              <p:cNvSpPr/>
              <p:nvPr/>
            </p:nvSpPr>
            <p:spPr>
              <a:xfrm>
                <a:off x="6261100" y="1752600"/>
                <a:ext cx="1524000" cy="38100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Performance</a:t>
                </a:r>
              </a:p>
            </p:txBody>
          </p:sp>
        </p:grpSp>
      </p:grpSp>
    </p:spTree>
    <p:extLst>
      <p:ext uri="{BB962C8B-B14F-4D97-AF65-F5344CB8AC3E}">
        <p14:creationId xmlns:p14="http://schemas.microsoft.com/office/powerpoint/2010/main" val="192249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Data Infrastructure</a:t>
            </a: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999" y="549450"/>
            <a:ext cx="7640001" cy="4102100"/>
          </a:xfrm>
          <a:prstGeom prst="rect">
            <a:avLst/>
          </a:prstGeom>
          <a:noFill/>
        </p:spPr>
      </p:pic>
    </p:spTree>
    <p:extLst>
      <p:ext uri="{BB962C8B-B14F-4D97-AF65-F5344CB8AC3E}">
        <p14:creationId xmlns:p14="http://schemas.microsoft.com/office/powerpoint/2010/main" val="2282482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Infrastructure</a:t>
            </a:r>
            <a:endParaRPr lang="en-GB" dirty="0"/>
          </a:p>
        </p:txBody>
      </p:sp>
      <p:sp>
        <p:nvSpPr>
          <p:cNvPr id="4" name="Slide Number Placeholder 3"/>
          <p:cNvSpPr>
            <a:spLocks noGrp="1"/>
          </p:cNvSpPr>
          <p:nvPr>
            <p:ph type="sldNum" sz="quarter" idx="12"/>
          </p:nvPr>
        </p:nvSpPr>
        <p:spPr/>
        <p:txBody>
          <a:bodyPr/>
          <a:lstStyle/>
          <a:p>
            <a:fld id="{F0A55F06-C352-544E-8237-6F33909C7E7A}" type="slidenum">
              <a:rPr lang="en-GB" smtClean="0"/>
              <a:pPr/>
              <a:t>34</a:t>
            </a:fld>
            <a:endParaRPr lang="en-GB" dirty="0"/>
          </a:p>
        </p:txBody>
      </p:sp>
      <p:pic>
        <p:nvPicPr>
          <p:cNvPr id="5" name="Picture 4"/>
          <p:cNvPicPr>
            <a:picLocks noChangeAspect="1"/>
          </p:cNvPicPr>
          <p:nvPr/>
        </p:nvPicPr>
        <p:blipFill>
          <a:blip r:embed="rId2"/>
          <a:stretch>
            <a:fillRect/>
          </a:stretch>
        </p:blipFill>
        <p:spPr>
          <a:xfrm>
            <a:off x="942975" y="548717"/>
            <a:ext cx="7443564" cy="4391534"/>
          </a:xfrm>
          <a:prstGeom prst="rect">
            <a:avLst/>
          </a:prstGeom>
        </p:spPr>
      </p:pic>
    </p:spTree>
    <p:extLst>
      <p:ext uri="{BB962C8B-B14F-4D97-AF65-F5344CB8AC3E}">
        <p14:creationId xmlns:p14="http://schemas.microsoft.com/office/powerpoint/2010/main" val="1652422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Jisc Research Data Shared Service</a:t>
            </a:r>
          </a:p>
        </p:txBody>
      </p:sp>
    </p:spTree>
    <p:extLst>
      <p:ext uri="{BB962C8B-B14F-4D97-AF65-F5344CB8AC3E}">
        <p14:creationId xmlns:p14="http://schemas.microsoft.com/office/powerpoint/2010/main" val="3018368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048" y="0"/>
            <a:ext cx="9133952" cy="5154804"/>
          </a:xfrm>
          <a:prstGeom prst="rect">
            <a:avLst/>
          </a:prstGeom>
        </p:spPr>
      </p:pic>
      <p:sp>
        <p:nvSpPr>
          <p:cNvPr id="2" name="Title 1"/>
          <p:cNvSpPr>
            <a:spLocks noGrp="1"/>
          </p:cNvSpPr>
          <p:nvPr>
            <p:ph type="title"/>
          </p:nvPr>
        </p:nvSpPr>
        <p:spPr/>
        <p:txBody>
          <a:bodyPr/>
          <a:lstStyle/>
          <a:p>
            <a:r>
              <a:rPr lang="en-GB" dirty="0">
                <a:solidFill>
                  <a:schemeClr val="bg1"/>
                </a:solidFill>
              </a:rPr>
              <a:t>Key Drivers</a:t>
            </a:r>
          </a:p>
        </p:txBody>
      </p:sp>
      <p:sp>
        <p:nvSpPr>
          <p:cNvPr id="5" name="Slide Number Placeholder 4"/>
          <p:cNvSpPr>
            <a:spLocks noGrp="1"/>
          </p:cNvSpPr>
          <p:nvPr>
            <p:ph type="sldNum" sz="quarter" idx="12"/>
          </p:nvPr>
        </p:nvSpPr>
        <p:spPr/>
        <p:txBody>
          <a:bodyPr/>
          <a:lstStyle/>
          <a:p>
            <a:fld id="{8768D980-8028-4768-849B-459B1B49463D}" type="slidenum">
              <a:rPr lang="en-GB" smtClean="0"/>
              <a:pPr/>
              <a:t>36</a:t>
            </a:fld>
            <a:endParaRPr lang="en-GB"/>
          </a:p>
        </p:txBody>
      </p:sp>
      <p:sp>
        <p:nvSpPr>
          <p:cNvPr id="9" name="Content Placeholder 6"/>
          <p:cNvSpPr txBox="1">
            <a:spLocks/>
          </p:cNvSpPr>
          <p:nvPr/>
        </p:nvSpPr>
        <p:spPr>
          <a:xfrm>
            <a:off x="900000" y="898564"/>
            <a:ext cx="7643455" cy="3779762"/>
          </a:xfrm>
          <a:prstGeom prst="rect">
            <a:avLst/>
          </a:prstGeom>
        </p:spPr>
        <p:txBody>
          <a:bodyPr vert="horz" lIns="0" tIns="0" rIns="0" bIns="0" rtlCol="0">
            <a:normAutofit fontScale="92500" lnSpcReduction="20000"/>
          </a:bodyPr>
          <a:lstStyle>
            <a:lvl1pPr marL="0" indent="0" algn="l" defTabSz="457200" rtl="0" eaLnBrk="1" latinLnBrk="0" hangingPunct="1">
              <a:lnSpc>
                <a:spcPct val="90000"/>
              </a:lnSpc>
              <a:spcBef>
                <a:spcPts val="1200"/>
              </a:spcBef>
              <a:buClr>
                <a:srgbClr val="8A96A0"/>
              </a:buClr>
              <a:buSzPct val="120000"/>
              <a:buFont typeface="Lucida Grande"/>
              <a:buNone/>
              <a:defRPr sz="1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8A96A0"/>
              </a:buClr>
              <a:buSzPct val="120000"/>
              <a:buFont typeface="Lucida Grande"/>
              <a:buNone/>
              <a:defRPr sz="28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8A96A0"/>
              </a:buClr>
              <a:buSzPct val="120000"/>
              <a:buFont typeface="Lucida Grande"/>
              <a:buNone/>
              <a:defRPr sz="24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8000" indent="-288000">
              <a:lnSpc>
                <a:spcPct val="100000"/>
              </a:lnSpc>
              <a:buFont typeface="Lucida Grande"/>
              <a:buChar char="»"/>
            </a:pPr>
            <a:r>
              <a:rPr lang="en-GB" sz="4000" dirty="0">
                <a:solidFill>
                  <a:schemeClr val="bg1"/>
                </a:solidFill>
              </a:rPr>
              <a:t>Better research</a:t>
            </a:r>
          </a:p>
          <a:p>
            <a:pPr marL="288000" indent="-288000">
              <a:lnSpc>
                <a:spcPct val="100000"/>
              </a:lnSpc>
              <a:buFont typeface="Lucida Grande"/>
              <a:buChar char="»"/>
            </a:pPr>
            <a:r>
              <a:rPr lang="en-GB" sz="4000" dirty="0">
                <a:solidFill>
                  <a:schemeClr val="bg1"/>
                </a:solidFill>
              </a:rPr>
              <a:t>Lack of choice</a:t>
            </a:r>
          </a:p>
          <a:p>
            <a:pPr marL="288000" indent="-288000">
              <a:lnSpc>
                <a:spcPct val="100000"/>
              </a:lnSpc>
              <a:buFont typeface="Lucida Grande"/>
              <a:buChar char="»"/>
            </a:pPr>
            <a:r>
              <a:rPr lang="en-GB" sz="4000" dirty="0">
                <a:solidFill>
                  <a:schemeClr val="bg1"/>
                </a:solidFill>
              </a:rPr>
              <a:t>Market gaps</a:t>
            </a:r>
          </a:p>
          <a:p>
            <a:pPr marL="288000" indent="-288000">
              <a:lnSpc>
                <a:spcPct val="100000"/>
              </a:lnSpc>
              <a:buFont typeface="Lucida Grande"/>
              <a:buChar char="»"/>
            </a:pPr>
            <a:r>
              <a:rPr lang="en-GB" sz="4000" dirty="0">
                <a:solidFill>
                  <a:schemeClr val="bg1"/>
                </a:solidFill>
              </a:rPr>
              <a:t>Funder mandates</a:t>
            </a:r>
          </a:p>
          <a:p>
            <a:pPr marL="288000" indent="-288000">
              <a:lnSpc>
                <a:spcPct val="100000"/>
              </a:lnSpc>
              <a:buFont typeface="Lucida Grande"/>
              <a:buChar char="»"/>
            </a:pPr>
            <a:r>
              <a:rPr lang="en-GB" sz="4000" dirty="0">
                <a:solidFill>
                  <a:schemeClr val="bg1"/>
                </a:solidFill>
              </a:rPr>
              <a:t>Efficiencies of scale</a:t>
            </a:r>
          </a:p>
          <a:p>
            <a:pPr marL="288000" indent="-288000">
              <a:lnSpc>
                <a:spcPct val="100000"/>
              </a:lnSpc>
              <a:buFont typeface="Lucida Grande"/>
              <a:buChar char="»"/>
            </a:pPr>
            <a:r>
              <a:rPr lang="en-GB" sz="4000" dirty="0">
                <a:solidFill>
                  <a:schemeClr val="bg1"/>
                </a:solidFill>
              </a:rPr>
              <a:t>Interoperability</a:t>
            </a:r>
          </a:p>
          <a:p>
            <a:pPr marL="288000" indent="-288000">
              <a:lnSpc>
                <a:spcPct val="100000"/>
              </a:lnSpc>
              <a:buFont typeface="Lucida Grande"/>
              <a:buChar char="»"/>
            </a:pPr>
            <a:endParaRPr lang="en-GB" sz="2000" b="1" dirty="0">
              <a:solidFill>
                <a:schemeClr val="bg1"/>
              </a:solidFill>
            </a:endParaRPr>
          </a:p>
          <a:p>
            <a:pPr marL="257175" indent="-257175">
              <a:buFont typeface="Arial"/>
              <a:buChar char="•"/>
            </a:pPr>
            <a:endParaRPr lang="en-GB" dirty="0">
              <a:solidFill>
                <a:schemeClr val="bg1"/>
              </a:solidFill>
            </a:endParaRPr>
          </a:p>
        </p:txBody>
      </p:sp>
      <p:pic>
        <p:nvPicPr>
          <p:cNvPr id="6" name="Picture 5" descr="2013_Jisc_Logo_RGB300(19.5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3354394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316"/>
          <a:stretch/>
        </p:blipFill>
        <p:spPr>
          <a:xfrm>
            <a:off x="0" y="-9144"/>
            <a:ext cx="9144000" cy="5152644"/>
          </a:xfrm>
          <a:prstGeom prst="rect">
            <a:avLst/>
          </a:prstGeom>
        </p:spPr>
      </p:pic>
      <p:sp>
        <p:nvSpPr>
          <p:cNvPr id="2" name="Title 1"/>
          <p:cNvSpPr>
            <a:spLocks noGrp="1"/>
          </p:cNvSpPr>
          <p:nvPr>
            <p:ph type="title"/>
          </p:nvPr>
        </p:nvSpPr>
        <p:spPr/>
        <p:txBody>
          <a:bodyPr/>
          <a:lstStyle/>
          <a:p>
            <a:r>
              <a:rPr lang="en-GB" dirty="0">
                <a:solidFill>
                  <a:schemeClr val="bg1"/>
                </a:solidFill>
              </a:rPr>
              <a:t>Vision and Goals</a:t>
            </a:r>
          </a:p>
        </p:txBody>
      </p:sp>
      <p:sp>
        <p:nvSpPr>
          <p:cNvPr id="5" name="Slide Number Placeholder 4"/>
          <p:cNvSpPr>
            <a:spLocks noGrp="1"/>
          </p:cNvSpPr>
          <p:nvPr>
            <p:ph type="sldNum" sz="quarter" idx="12"/>
          </p:nvPr>
        </p:nvSpPr>
        <p:spPr/>
        <p:txBody>
          <a:bodyPr/>
          <a:lstStyle/>
          <a:p>
            <a:fld id="{8768D980-8028-4768-849B-459B1B49463D}" type="slidenum">
              <a:rPr lang="en-GB" smtClean="0"/>
              <a:pPr/>
              <a:t>37</a:t>
            </a:fld>
            <a:endParaRPr lang="en-GB"/>
          </a:p>
        </p:txBody>
      </p:sp>
      <p:sp>
        <p:nvSpPr>
          <p:cNvPr id="9" name="Content Placeholder 6"/>
          <p:cNvSpPr txBox="1">
            <a:spLocks/>
          </p:cNvSpPr>
          <p:nvPr/>
        </p:nvSpPr>
        <p:spPr>
          <a:xfrm>
            <a:off x="906545" y="898564"/>
            <a:ext cx="7643455" cy="3779762"/>
          </a:xfrm>
          <a:prstGeom prst="rect">
            <a:avLst/>
          </a:prstGeom>
        </p:spPr>
        <p:txBody>
          <a:bodyPr vert="horz" lIns="0" tIns="0" rIns="0" bIns="0" rtlCol="0">
            <a:normAutofit/>
          </a:bodyPr>
          <a:lstStyle>
            <a:lvl1pPr marL="0" indent="0" algn="l" defTabSz="457200" rtl="0" eaLnBrk="1" latinLnBrk="0" hangingPunct="1">
              <a:lnSpc>
                <a:spcPct val="90000"/>
              </a:lnSpc>
              <a:spcBef>
                <a:spcPts val="1200"/>
              </a:spcBef>
              <a:buClr>
                <a:srgbClr val="8A96A0"/>
              </a:buClr>
              <a:buSzPct val="120000"/>
              <a:buFont typeface="Lucida Grande"/>
              <a:buNone/>
              <a:defRPr sz="1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8A96A0"/>
              </a:buClr>
              <a:buSzPct val="120000"/>
              <a:buFont typeface="Lucida Grande"/>
              <a:buNone/>
              <a:defRPr sz="28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8A96A0"/>
              </a:buClr>
              <a:buSzPct val="120000"/>
              <a:buFont typeface="Lucida Grande"/>
              <a:buNone/>
              <a:defRPr sz="24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8000" indent="-288000">
              <a:lnSpc>
                <a:spcPct val="100000"/>
              </a:lnSpc>
              <a:buFont typeface="Lucida Grande"/>
              <a:buChar char="»"/>
            </a:pPr>
            <a:endParaRPr lang="en-GB" sz="2000" b="1" dirty="0"/>
          </a:p>
          <a:p>
            <a:pPr marL="257175" indent="-257175">
              <a:buFont typeface="Arial"/>
              <a:buChar char="•"/>
            </a:pPr>
            <a:endParaRPr lang="en-GB" dirty="0"/>
          </a:p>
        </p:txBody>
      </p:sp>
      <p:sp>
        <p:nvSpPr>
          <p:cNvPr id="6" name="Content Placeholder 6"/>
          <p:cNvSpPr txBox="1">
            <a:spLocks/>
          </p:cNvSpPr>
          <p:nvPr/>
        </p:nvSpPr>
        <p:spPr>
          <a:xfrm>
            <a:off x="900000" y="900000"/>
            <a:ext cx="7851055" cy="3779762"/>
          </a:xfrm>
          <a:prstGeom prst="rect">
            <a:avLst/>
          </a:prstGeom>
        </p:spPr>
        <p:txBody>
          <a:bodyPr vert="horz" lIns="0" tIns="0" rIns="0" bIns="0" rtlCol="0">
            <a:normAutofit/>
          </a:bodyPr>
          <a:lstStyle>
            <a:lvl1pPr marL="0" indent="0" algn="l" defTabSz="457200" rtl="0" eaLnBrk="1" latinLnBrk="0" hangingPunct="1">
              <a:lnSpc>
                <a:spcPct val="90000"/>
              </a:lnSpc>
              <a:spcBef>
                <a:spcPts val="1200"/>
              </a:spcBef>
              <a:buClr>
                <a:srgbClr val="8A96A0"/>
              </a:buClr>
              <a:buSzPct val="120000"/>
              <a:buFont typeface="Lucida Grande"/>
              <a:buNone/>
              <a:defRPr sz="1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8A96A0"/>
              </a:buClr>
              <a:buSzPct val="120000"/>
              <a:buFont typeface="Lucida Grande"/>
              <a:buNone/>
              <a:defRPr sz="28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8A96A0"/>
              </a:buClr>
              <a:buSzPct val="120000"/>
              <a:buFont typeface="Lucida Grande"/>
              <a:buNone/>
              <a:defRPr sz="24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8000" indent="-288000">
              <a:lnSpc>
                <a:spcPct val="100000"/>
              </a:lnSpc>
              <a:buFont typeface="Lucida Grande"/>
              <a:buChar char="»"/>
            </a:pPr>
            <a:r>
              <a:rPr lang="en-GB" sz="3700" dirty="0">
                <a:solidFill>
                  <a:schemeClr val="bg1"/>
                </a:solidFill>
              </a:rPr>
              <a:t>Visible data, invisible infrastructure</a:t>
            </a:r>
          </a:p>
          <a:p>
            <a:pPr marL="288000" indent="-288000">
              <a:lnSpc>
                <a:spcPct val="100000"/>
              </a:lnSpc>
              <a:buFont typeface="Lucida Grande"/>
              <a:buChar char="»"/>
            </a:pPr>
            <a:r>
              <a:rPr lang="en-GB" sz="3700" dirty="0">
                <a:solidFill>
                  <a:schemeClr val="bg1"/>
                </a:solidFill>
              </a:rPr>
              <a:t>Efficiency</a:t>
            </a:r>
          </a:p>
          <a:p>
            <a:pPr marL="288000" indent="-288000">
              <a:lnSpc>
                <a:spcPct val="100000"/>
              </a:lnSpc>
              <a:buFont typeface="Lucida Grande"/>
              <a:buChar char="»"/>
            </a:pPr>
            <a:r>
              <a:rPr lang="en-GB" sz="3700" dirty="0">
                <a:solidFill>
                  <a:schemeClr val="bg1"/>
                </a:solidFill>
              </a:rPr>
              <a:t>Cost saving </a:t>
            </a:r>
          </a:p>
          <a:p>
            <a:pPr marL="288000" indent="-288000">
              <a:lnSpc>
                <a:spcPct val="100000"/>
              </a:lnSpc>
              <a:buFont typeface="Lucida Grande"/>
              <a:buChar char="»"/>
            </a:pPr>
            <a:r>
              <a:rPr lang="en-GB" sz="3700" dirty="0">
                <a:solidFill>
                  <a:schemeClr val="bg1"/>
                </a:solidFill>
              </a:rPr>
              <a:t>Policy Compliance</a:t>
            </a:r>
          </a:p>
          <a:p>
            <a:pPr marL="288000" indent="-288000">
              <a:lnSpc>
                <a:spcPct val="100000"/>
              </a:lnSpc>
              <a:buFont typeface="Lucida Grande"/>
              <a:buChar char="»"/>
            </a:pPr>
            <a:r>
              <a:rPr lang="en-GB" sz="3700" dirty="0">
                <a:solidFill>
                  <a:schemeClr val="bg1"/>
                </a:solidFill>
              </a:rPr>
              <a:t>Improved research integrity</a:t>
            </a:r>
          </a:p>
          <a:p>
            <a:pPr marL="257175" indent="-257175">
              <a:buFont typeface="Arial"/>
              <a:buChar char="•"/>
            </a:pPr>
            <a:endParaRPr lang="en-GB" sz="3700" dirty="0">
              <a:solidFill>
                <a:schemeClr val="bg1"/>
              </a:solidFill>
            </a:endParaRPr>
          </a:p>
        </p:txBody>
      </p:sp>
      <p:pic>
        <p:nvPicPr>
          <p:cNvPr id="7" name="Picture 6" descr="2013_Jisc_Logo_RGB300(19.5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2564203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46546" y="571210"/>
            <a:ext cx="7643455" cy="4177436"/>
          </a:xfrm>
        </p:spPr>
        <p:txBody>
          <a:bodyPr>
            <a:normAutofit/>
          </a:bodyPr>
          <a:lstStyle/>
          <a:p>
            <a:endParaRPr lang="en-GB" dirty="0"/>
          </a:p>
          <a:p>
            <a:endParaRPr lang="en-GB" dirty="0"/>
          </a:p>
          <a:p>
            <a:endParaRPr lang="en-GB" dirty="0"/>
          </a:p>
          <a:p>
            <a:pPr marL="0" indent="0">
              <a:buNone/>
            </a:pP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0" y="9728"/>
            <a:ext cx="9231549" cy="5133772"/>
          </a:xfrm>
          <a:prstGeom prst="rect">
            <a:avLst/>
          </a:prstGeom>
        </p:spPr>
      </p:pic>
      <p:sp>
        <p:nvSpPr>
          <p:cNvPr id="4" name="Title 3"/>
          <p:cNvSpPr>
            <a:spLocks noGrp="1"/>
          </p:cNvSpPr>
          <p:nvPr>
            <p:ph type="title"/>
          </p:nvPr>
        </p:nvSpPr>
        <p:spPr>
          <a:xfrm>
            <a:off x="5411972" y="2"/>
            <a:ext cx="3732027" cy="2753831"/>
          </a:xfrm>
        </p:spPr>
        <p:txBody>
          <a:bodyPr>
            <a:noAutofit/>
          </a:bodyPr>
          <a:lstStyle/>
          <a:p>
            <a:pPr algn="ctr"/>
            <a:r>
              <a:rPr lang="en-GB" sz="4800" b="0" dirty="0">
                <a:solidFill>
                  <a:schemeClr val="bg1"/>
                </a:solidFill>
              </a:rPr>
              <a:t>A</a:t>
            </a:r>
            <a:r>
              <a:rPr lang="en-GB" sz="4800" dirty="0"/>
              <a:t> </a:t>
            </a:r>
            <a:r>
              <a:rPr lang="en-GB" sz="5400" dirty="0"/>
              <a:t/>
            </a:r>
            <a:br>
              <a:rPr lang="en-GB" sz="5400" dirty="0"/>
            </a:br>
            <a:r>
              <a:rPr lang="en-GB" sz="7200" u="sng" dirty="0">
                <a:solidFill>
                  <a:schemeClr val="bg1"/>
                </a:solidFill>
              </a:rPr>
              <a:t>KEY</a:t>
            </a:r>
            <a:r>
              <a:rPr lang="en-GB" sz="5400" dirty="0">
                <a:solidFill>
                  <a:schemeClr val="bg1"/>
                </a:solidFill>
              </a:rPr>
              <a:t/>
            </a:r>
            <a:br>
              <a:rPr lang="en-GB" sz="5400" dirty="0">
                <a:solidFill>
                  <a:schemeClr val="bg1"/>
                </a:solidFill>
              </a:rPr>
            </a:br>
            <a:r>
              <a:rPr lang="en-GB" sz="4800" b="0" dirty="0">
                <a:solidFill>
                  <a:schemeClr val="bg1"/>
                </a:solidFill>
              </a:rPr>
              <a:t>requirement</a:t>
            </a:r>
            <a:r>
              <a:rPr lang="en-GB" sz="4800" dirty="0">
                <a:solidFill>
                  <a:schemeClr val="bg1"/>
                </a:solidFill>
              </a:rPr>
              <a:t> </a:t>
            </a:r>
            <a:endParaRPr lang="en-GB" sz="5400" dirty="0">
              <a:solidFill>
                <a:schemeClr val="bg1"/>
              </a:solidFill>
            </a:endParaRPr>
          </a:p>
        </p:txBody>
      </p:sp>
      <p:pic>
        <p:nvPicPr>
          <p:cNvPr id="6" name="Picture 5" descr="2013_Jisc_Logo_RGB300(19.5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
        <p:nvSpPr>
          <p:cNvPr id="5" name="Slide Number Placeholder 4"/>
          <p:cNvSpPr>
            <a:spLocks noGrp="1"/>
          </p:cNvSpPr>
          <p:nvPr>
            <p:ph type="sldNum" sz="quarter" idx="12"/>
          </p:nvPr>
        </p:nvSpPr>
        <p:spPr/>
        <p:txBody>
          <a:bodyPr/>
          <a:lstStyle/>
          <a:p>
            <a:fld id="{8768D980-8028-4768-849B-459B1B49463D}" type="slidenum">
              <a:rPr lang="en-GB" smtClean="0"/>
              <a:pPr/>
              <a:t>38</a:t>
            </a:fld>
            <a:endParaRPr lang="en-GB"/>
          </a:p>
        </p:txBody>
      </p:sp>
    </p:spTree>
    <p:extLst>
      <p:ext uri="{BB962C8B-B14F-4D97-AF65-F5344CB8AC3E}">
        <p14:creationId xmlns:p14="http://schemas.microsoft.com/office/powerpoint/2010/main" val="2493948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93658" y="4496152"/>
            <a:ext cx="6507342" cy="357790"/>
          </a:xfrm>
          <a:prstGeom prst="rect">
            <a:avLst/>
          </a:prstGeom>
          <a:noFill/>
        </p:spPr>
        <p:txBody>
          <a:bodyPr wrap="square" rtlCol="0">
            <a:spAutoFit/>
          </a:bodyPr>
          <a:lstStyle/>
          <a:p>
            <a:r>
              <a:rPr lang="en-US" sz="675" dirty="0">
                <a:solidFill>
                  <a:srgbClr val="2C3841"/>
                </a:solidFill>
                <a:latin typeface="Corbel"/>
              </a:rPr>
              <a:t>Credit for Architecture concepts: John Lewis (Sheffield) &amp; Stuart Lewis (Edinburgh) </a:t>
            </a:r>
            <a:r>
              <a:rPr lang="en-US" sz="675" dirty="0">
                <a:solidFill>
                  <a:srgbClr val="2C3841"/>
                </a:solidFill>
                <a:latin typeface="Corbel"/>
                <a:hlinkClick r:id="rId3"/>
              </a:rPr>
              <a:t>http://dx.doi.org/10.6084/m9.figshare.1202230</a:t>
            </a:r>
            <a:r>
              <a:rPr lang="en-US" sz="675" dirty="0">
                <a:solidFill>
                  <a:srgbClr val="2C3841"/>
                </a:solidFill>
                <a:latin typeface="Corbel"/>
              </a:rPr>
              <a:t> </a:t>
            </a:r>
          </a:p>
          <a:p>
            <a:r>
              <a:rPr lang="en-US" sz="1050" dirty="0">
                <a:solidFill>
                  <a:srgbClr val="2C3841"/>
                </a:solidFill>
                <a:latin typeface="Corbel"/>
              </a:rPr>
              <a:t>  </a:t>
            </a:r>
          </a:p>
        </p:txBody>
      </p:sp>
      <p:pic>
        <p:nvPicPr>
          <p:cNvPr id="3" name="Picture 2" descr="JI0039_RDM_SHARED_SERVICES_Infrographic_3_v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06" y="1032761"/>
            <a:ext cx="8337595" cy="3687446"/>
          </a:xfrm>
          <a:prstGeom prst="rect">
            <a:avLst/>
          </a:prstGeom>
        </p:spPr>
      </p:pic>
      <p:sp>
        <p:nvSpPr>
          <p:cNvPr id="6" name="Title 1"/>
          <p:cNvSpPr>
            <a:spLocks noGrp="1"/>
          </p:cNvSpPr>
          <p:nvPr>
            <p:ph type="title"/>
          </p:nvPr>
        </p:nvSpPr>
        <p:spPr>
          <a:xfrm>
            <a:off x="1404001" y="2"/>
            <a:ext cx="7506000" cy="468000"/>
          </a:xfrm>
        </p:spPr>
        <p:txBody>
          <a:bodyPr/>
          <a:lstStyle/>
          <a:p>
            <a:r>
              <a:rPr lang="en-GB" dirty="0"/>
              <a:t>High level RDM Architecture</a:t>
            </a:r>
          </a:p>
        </p:txBody>
      </p:sp>
    </p:spTree>
    <p:extLst>
      <p:ext uri="{BB962C8B-B14F-4D97-AF65-F5344CB8AC3E}">
        <p14:creationId xmlns:p14="http://schemas.microsoft.com/office/powerpoint/2010/main" val="876187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 do… three main things</a:t>
            </a:r>
          </a:p>
        </p:txBody>
      </p:sp>
      <p:pic>
        <p:nvPicPr>
          <p:cNvPr id="56" name="Picture 55"/>
          <p:cNvPicPr>
            <a:picLocks noChangeAspect="1"/>
          </p:cNvPicPr>
          <p:nvPr/>
        </p:nvPicPr>
        <p:blipFill>
          <a:blip r:embed="rId3"/>
          <a:stretch>
            <a:fillRect/>
          </a:stretch>
        </p:blipFill>
        <p:spPr>
          <a:xfrm>
            <a:off x="461905" y="889889"/>
            <a:ext cx="8358958" cy="3801854"/>
          </a:xfrm>
          <a:prstGeom prst="rect">
            <a:avLst/>
          </a:prstGeom>
        </p:spPr>
      </p:pic>
    </p:spTree>
    <p:extLst>
      <p:ext uri="{BB962C8B-B14F-4D97-AF65-F5344CB8AC3E}">
        <p14:creationId xmlns:p14="http://schemas.microsoft.com/office/powerpoint/2010/main" val="668659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dirty="0"/>
              <a:t>Pilot Shared Service Scope</a:t>
            </a:r>
          </a:p>
        </p:txBody>
      </p:sp>
      <p:sp>
        <p:nvSpPr>
          <p:cNvPr id="9" name="TextBox 8"/>
          <p:cNvSpPr txBox="1"/>
          <p:nvPr/>
        </p:nvSpPr>
        <p:spPr>
          <a:xfrm>
            <a:off x="1493658" y="4496152"/>
            <a:ext cx="6507342" cy="357790"/>
          </a:xfrm>
          <a:prstGeom prst="rect">
            <a:avLst/>
          </a:prstGeom>
          <a:noFill/>
        </p:spPr>
        <p:txBody>
          <a:bodyPr wrap="square" rtlCol="0">
            <a:spAutoFit/>
          </a:bodyPr>
          <a:lstStyle/>
          <a:p>
            <a:r>
              <a:rPr lang="en-US" sz="675" dirty="0">
                <a:solidFill>
                  <a:srgbClr val="2C3841"/>
                </a:solidFill>
                <a:latin typeface="Corbel"/>
              </a:rPr>
              <a:t>Credit for Architecture concepts: John Lewis (Sheffield) &amp; Stuart Lewis (Edinburgh) </a:t>
            </a:r>
            <a:r>
              <a:rPr lang="en-US" sz="675" dirty="0">
                <a:solidFill>
                  <a:srgbClr val="2C3841"/>
                </a:solidFill>
                <a:latin typeface="Corbel"/>
                <a:hlinkClick r:id="rId3"/>
              </a:rPr>
              <a:t>http://dx.doi.org/10.6084/m9.figshare.1202230</a:t>
            </a:r>
            <a:r>
              <a:rPr lang="en-US" sz="675" dirty="0">
                <a:solidFill>
                  <a:srgbClr val="2C3841"/>
                </a:solidFill>
                <a:latin typeface="Corbel"/>
              </a:rPr>
              <a:t> </a:t>
            </a:r>
          </a:p>
          <a:p>
            <a:r>
              <a:rPr lang="en-US" sz="1050" dirty="0">
                <a:solidFill>
                  <a:srgbClr val="2C3841"/>
                </a:solidFill>
                <a:latin typeface="Corbel"/>
              </a:rPr>
              <a:t>  </a:t>
            </a:r>
          </a:p>
        </p:txBody>
      </p:sp>
      <p:pic>
        <p:nvPicPr>
          <p:cNvPr id="3" name="Picture 2" descr="JI0039_RDM_SHARED_SERVICES_Infrographic_3_v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857" y="1123950"/>
            <a:ext cx="8131410" cy="3596257"/>
          </a:xfrm>
          <a:prstGeom prst="rect">
            <a:avLst/>
          </a:prstGeom>
        </p:spPr>
      </p:pic>
      <p:sp>
        <p:nvSpPr>
          <p:cNvPr id="2" name="Rectangle 1"/>
          <p:cNvSpPr/>
          <p:nvPr/>
        </p:nvSpPr>
        <p:spPr>
          <a:xfrm>
            <a:off x="3317875" y="2635250"/>
            <a:ext cx="3151188" cy="1579563"/>
          </a:xfrm>
          <a:prstGeom prst="rect">
            <a:avLst/>
          </a:prstGeom>
          <a:solidFill>
            <a:schemeClr val="accent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91200" y="778670"/>
            <a:ext cx="1924988" cy="220661"/>
          </a:xfrm>
          <a:prstGeom prst="rect">
            <a:avLst/>
          </a:prstGeom>
          <a:solidFill>
            <a:schemeClr val="accent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accent6">
                    <a:lumMod val="10000"/>
                  </a:schemeClr>
                </a:solidFill>
              </a:rPr>
              <a:t>Pilot Shared Service Area</a:t>
            </a:r>
          </a:p>
        </p:txBody>
      </p:sp>
      <p:sp>
        <p:nvSpPr>
          <p:cNvPr id="8" name="Rectangle 7"/>
          <p:cNvSpPr/>
          <p:nvPr/>
        </p:nvSpPr>
        <p:spPr>
          <a:xfrm>
            <a:off x="1619252" y="1303339"/>
            <a:ext cx="1611313" cy="1228725"/>
          </a:xfrm>
          <a:prstGeom prst="rect">
            <a:avLst/>
          </a:prstGeom>
          <a:solidFill>
            <a:srgbClr val="0F7EBF">
              <a:alpha val="30000"/>
            </a:srgbClr>
          </a:solidFill>
          <a:ln>
            <a:solidFill>
              <a:srgbClr val="0F7E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684965" y="1303339"/>
            <a:ext cx="1824037" cy="1331912"/>
          </a:xfrm>
          <a:prstGeom prst="rect">
            <a:avLst/>
          </a:prstGeom>
          <a:solidFill>
            <a:srgbClr val="0F7EBF">
              <a:alpha val="30000"/>
            </a:srgbClr>
          </a:solidFill>
          <a:ln>
            <a:solidFill>
              <a:srgbClr val="0F7E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754313" y="778670"/>
            <a:ext cx="1770062" cy="220661"/>
          </a:xfrm>
          <a:prstGeom prst="rect">
            <a:avLst/>
          </a:prstGeom>
          <a:solidFill>
            <a:srgbClr val="0F7EBF">
              <a:alpha val="30000"/>
            </a:srgbClr>
          </a:solidFill>
          <a:ln>
            <a:solidFill>
              <a:srgbClr val="0F7EB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A1522"/>
                </a:solidFill>
              </a:rPr>
              <a:t>Other R@R Work Areas</a:t>
            </a:r>
          </a:p>
        </p:txBody>
      </p:sp>
      <p:sp>
        <p:nvSpPr>
          <p:cNvPr id="13" name="Rectangle 12"/>
          <p:cNvSpPr/>
          <p:nvPr/>
        </p:nvSpPr>
        <p:spPr>
          <a:xfrm>
            <a:off x="1619252" y="2637632"/>
            <a:ext cx="1611313" cy="1577182"/>
          </a:xfrm>
          <a:prstGeom prst="rect">
            <a:avLst/>
          </a:prstGeom>
          <a:solidFill>
            <a:srgbClr val="F6A12A">
              <a:alpha val="30000"/>
            </a:srgbClr>
          </a:solidFill>
          <a:ln>
            <a:solidFill>
              <a:srgbClr val="F6A12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0A1522"/>
              </a:solidFill>
            </a:endParaRPr>
          </a:p>
        </p:txBody>
      </p:sp>
      <p:sp>
        <p:nvSpPr>
          <p:cNvPr id="14" name="Rectangle 13"/>
          <p:cNvSpPr/>
          <p:nvPr/>
        </p:nvSpPr>
        <p:spPr>
          <a:xfrm>
            <a:off x="6684965" y="2702720"/>
            <a:ext cx="1824037" cy="1512094"/>
          </a:xfrm>
          <a:prstGeom prst="rect">
            <a:avLst/>
          </a:prstGeom>
          <a:solidFill>
            <a:srgbClr val="F6A12A">
              <a:alpha val="30000"/>
            </a:srgbClr>
          </a:solidFill>
          <a:ln>
            <a:solidFill>
              <a:srgbClr val="F6A12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0A1522"/>
              </a:solidFill>
            </a:endParaRPr>
          </a:p>
        </p:txBody>
      </p:sp>
      <p:sp>
        <p:nvSpPr>
          <p:cNvPr id="15" name="Rectangle 14"/>
          <p:cNvSpPr/>
          <p:nvPr/>
        </p:nvSpPr>
        <p:spPr>
          <a:xfrm>
            <a:off x="4802187" y="776770"/>
            <a:ext cx="2905126" cy="222561"/>
          </a:xfrm>
          <a:prstGeom prst="rect">
            <a:avLst/>
          </a:prstGeom>
          <a:solidFill>
            <a:srgbClr val="F6A12A">
              <a:alpha val="30000"/>
            </a:srgbClr>
          </a:solidFill>
          <a:ln>
            <a:solidFill>
              <a:srgbClr val="F6A12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A1522"/>
                </a:solidFill>
              </a:rPr>
              <a:t>Existing </a:t>
            </a:r>
            <a:r>
              <a:rPr lang="en-US" sz="1200" dirty="0" err="1">
                <a:solidFill>
                  <a:srgbClr val="0A1522"/>
                </a:solidFill>
              </a:rPr>
              <a:t>Jisc</a:t>
            </a:r>
            <a:r>
              <a:rPr lang="en-US" sz="1200" dirty="0">
                <a:solidFill>
                  <a:srgbClr val="0A1522"/>
                </a:solidFill>
              </a:rPr>
              <a:t> Services/Agreement Areas</a:t>
            </a:r>
          </a:p>
        </p:txBody>
      </p:sp>
    </p:spTree>
    <p:extLst>
      <p:ext uri="{BB962C8B-B14F-4D97-AF65-F5344CB8AC3E}">
        <p14:creationId xmlns:p14="http://schemas.microsoft.com/office/powerpoint/2010/main" val="1412238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Interoperability and Standards</a:t>
            </a:r>
          </a:p>
        </p:txBody>
      </p:sp>
      <p:sp>
        <p:nvSpPr>
          <p:cNvPr id="5" name="Slide Number Placeholder 4"/>
          <p:cNvSpPr>
            <a:spLocks noGrp="1"/>
          </p:cNvSpPr>
          <p:nvPr>
            <p:ph type="sldNum" sz="quarter" idx="12"/>
          </p:nvPr>
        </p:nvSpPr>
        <p:spPr/>
        <p:txBody>
          <a:bodyPr/>
          <a:lstStyle/>
          <a:p>
            <a:fld id="{8768D980-8028-4768-849B-459B1B49463D}" type="slidenum">
              <a:rPr lang="en-GB" smtClean="0"/>
              <a:pPr/>
              <a:t>41</a:t>
            </a:fld>
            <a:endParaRPr lang="en-GB"/>
          </a:p>
        </p:txBody>
      </p:sp>
      <p:grpSp>
        <p:nvGrpSpPr>
          <p:cNvPr id="4" name="Group 3"/>
          <p:cNvGrpSpPr/>
          <p:nvPr/>
        </p:nvGrpSpPr>
        <p:grpSpPr>
          <a:xfrm>
            <a:off x="888703" y="540000"/>
            <a:ext cx="7505997" cy="4427997"/>
            <a:chOff x="888703" y="341002"/>
            <a:chExt cx="7505997" cy="4427997"/>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88703" y="341002"/>
              <a:ext cx="7505997" cy="4427997"/>
            </a:xfrm>
            <a:prstGeom prst="rect">
              <a:avLst/>
            </a:prstGeom>
          </p:spPr>
        </p:pic>
        <p:sp>
          <p:nvSpPr>
            <p:cNvPr id="3" name="Rectangle 2"/>
            <p:cNvSpPr/>
            <p:nvPr/>
          </p:nvSpPr>
          <p:spPr>
            <a:xfrm>
              <a:off x="1404001" y="456007"/>
              <a:ext cx="6488069" cy="693471"/>
            </a:xfrm>
            <a:prstGeom prst="rect">
              <a:avLst/>
            </a:prstGeom>
            <a:solidFill>
              <a:srgbClr val="88B1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External (to the shared service) Systems</a:t>
              </a:r>
            </a:p>
          </p:txBody>
        </p:sp>
      </p:grpSp>
      <p:cxnSp>
        <p:nvCxnSpPr>
          <p:cNvPr id="8" name="Straight Connector 7"/>
          <p:cNvCxnSpPr/>
          <p:nvPr/>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sp>
        <p:nvSpPr>
          <p:cNvPr id="6" name="Date Placeholder 5"/>
          <p:cNvSpPr>
            <a:spLocks noGrp="1"/>
          </p:cNvSpPr>
          <p:nvPr>
            <p:ph type="dt" sz="half" idx="4294967295"/>
          </p:nvPr>
        </p:nvSpPr>
        <p:spPr>
          <a:xfrm>
            <a:off x="234000" y="4896000"/>
            <a:ext cx="720000" cy="180000"/>
          </a:xfrm>
          <a:prstGeom prst="rect">
            <a:avLst/>
          </a:prstGeom>
        </p:spPr>
        <p:txBody>
          <a:bodyPr/>
          <a:lstStyle/>
          <a:p>
            <a:r>
              <a:rPr lang="en-US" dirty="0"/>
              <a:t>Sep 2016</a:t>
            </a:r>
            <a:endParaRPr lang="en-GB" dirty="0"/>
          </a:p>
        </p:txBody>
      </p:sp>
    </p:spTree>
    <p:extLst>
      <p:ext uri="{BB962C8B-B14F-4D97-AF65-F5344CB8AC3E}">
        <p14:creationId xmlns:p14="http://schemas.microsoft.com/office/powerpoint/2010/main" val="92113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Data Shared Service Timeline</a:t>
            </a:r>
          </a:p>
        </p:txBody>
      </p:sp>
      <p:grpSp>
        <p:nvGrpSpPr>
          <p:cNvPr id="34" name="Group 33"/>
          <p:cNvGrpSpPr/>
          <p:nvPr/>
        </p:nvGrpSpPr>
        <p:grpSpPr>
          <a:xfrm>
            <a:off x="0" y="789418"/>
            <a:ext cx="9169618" cy="3997979"/>
            <a:chOff x="0" y="789418"/>
            <a:chExt cx="9169618" cy="3997979"/>
          </a:xfrm>
        </p:grpSpPr>
        <p:sp>
          <p:nvSpPr>
            <p:cNvPr id="35" name="Rectangle 34"/>
            <p:cNvSpPr/>
            <p:nvPr/>
          </p:nvSpPr>
          <p:spPr>
            <a:xfrm>
              <a:off x="2482554" y="789418"/>
              <a:ext cx="4267628" cy="295466"/>
            </a:xfrm>
            <a:prstGeom prst="rect">
              <a:avLst/>
            </a:prstGeom>
          </p:spPr>
          <p:txBody>
            <a:bodyPr wrap="square" lIns="0" tIns="0" rIns="0" bIns="0">
              <a:spAutoFit/>
            </a:bodyPr>
            <a:lstStyle/>
            <a:p>
              <a:pPr algn="ctr">
                <a:lnSpc>
                  <a:spcPct val="80000"/>
                </a:lnSpc>
                <a:spcBef>
                  <a:spcPts val="400"/>
                </a:spcBef>
              </a:pPr>
              <a:r>
                <a:rPr lang="en-GB" sz="2400" dirty="0">
                  <a:solidFill>
                    <a:srgbClr val="212A31"/>
                  </a:solidFill>
                  <a:cs typeface="Corbel"/>
                </a:rPr>
                <a:t>Milestones </a:t>
              </a:r>
              <a:r>
                <a:rPr lang="en-GB" sz="2400" dirty="0">
                  <a:solidFill>
                    <a:schemeClr val="tx2"/>
                  </a:solidFill>
                  <a:cs typeface="Corbel"/>
                </a:rPr>
                <a:t>2015-18</a:t>
              </a:r>
              <a:endParaRPr lang="en-GB" sz="2400" dirty="0">
                <a:solidFill>
                  <a:schemeClr val="tx2"/>
                </a:solidFill>
                <a:latin typeface="Corbel"/>
                <a:cs typeface="Corbel"/>
              </a:endParaRPr>
            </a:p>
          </p:txBody>
        </p:sp>
        <p:cxnSp>
          <p:nvCxnSpPr>
            <p:cNvPr id="36" name="Straight Connector 35"/>
            <p:cNvCxnSpPr/>
            <p:nvPr/>
          </p:nvCxnSpPr>
          <p:spPr>
            <a:xfrm>
              <a:off x="0" y="3198525"/>
              <a:ext cx="9144000" cy="0"/>
            </a:xfrm>
            <a:prstGeom prst="line">
              <a:avLst/>
            </a:prstGeom>
            <a:ln w="9525">
              <a:solidFill>
                <a:srgbClr val="E0481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3626" y="2544081"/>
              <a:ext cx="0" cy="726522"/>
            </a:xfrm>
            <a:prstGeom prst="line">
              <a:avLst/>
            </a:prstGeom>
            <a:ln w="9525">
              <a:solidFill>
                <a:srgbClr val="E04810"/>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34000" y="3328469"/>
              <a:ext cx="1159252" cy="138499"/>
            </a:xfrm>
            <a:prstGeom prst="rect">
              <a:avLst/>
            </a:prstGeom>
          </p:spPr>
          <p:txBody>
            <a:bodyPr wrap="square" lIns="0" tIns="0" rIns="0" bIns="0">
              <a:spAutoFit/>
            </a:bodyPr>
            <a:lstStyle/>
            <a:p>
              <a:pPr algn="ctr">
                <a:lnSpc>
                  <a:spcPct val="90000"/>
                </a:lnSpc>
                <a:spcBef>
                  <a:spcPts val="400"/>
                </a:spcBef>
              </a:pPr>
              <a:r>
                <a:rPr lang="en-GB" sz="1000" b="1" dirty="0">
                  <a:solidFill>
                    <a:srgbClr val="212A31"/>
                  </a:solidFill>
                  <a:cs typeface="Corbel"/>
                </a:rPr>
                <a:t>Apr 2015-Dec 2015</a:t>
              </a:r>
            </a:p>
          </p:txBody>
        </p:sp>
        <p:sp>
          <p:nvSpPr>
            <p:cNvPr id="39" name="Oval 38"/>
            <p:cNvSpPr/>
            <p:nvPr/>
          </p:nvSpPr>
          <p:spPr>
            <a:xfrm>
              <a:off x="93626" y="1150160"/>
              <a:ext cx="1440000" cy="1440000"/>
            </a:xfrm>
            <a:prstGeom prst="ellipse">
              <a:avLst/>
            </a:prstGeom>
            <a:solidFill>
              <a:srgbClr val="E048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0" name="Straight Connector 39"/>
            <p:cNvCxnSpPr/>
            <p:nvPr/>
          </p:nvCxnSpPr>
          <p:spPr>
            <a:xfrm flipV="1">
              <a:off x="2692813" y="2544081"/>
              <a:ext cx="0" cy="726522"/>
            </a:xfrm>
            <a:prstGeom prst="line">
              <a:avLst/>
            </a:prstGeom>
            <a:ln w="9525">
              <a:solidFill>
                <a:srgbClr val="E04810"/>
              </a:solidFill>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1870687" y="3328469"/>
              <a:ext cx="1668912" cy="141064"/>
            </a:xfrm>
            <a:prstGeom prst="rect">
              <a:avLst/>
            </a:prstGeom>
          </p:spPr>
          <p:txBody>
            <a:bodyPr wrap="square" lIns="0" tIns="0" rIns="0" bIns="0">
              <a:spAutoFit/>
            </a:bodyPr>
            <a:lstStyle/>
            <a:p>
              <a:pPr algn="ctr">
                <a:lnSpc>
                  <a:spcPct val="90000"/>
                </a:lnSpc>
                <a:spcBef>
                  <a:spcPts val="400"/>
                </a:spcBef>
              </a:pPr>
              <a:r>
                <a:rPr lang="en-GB" sz="1000" b="1" dirty="0">
                  <a:solidFill>
                    <a:srgbClr val="212A31"/>
                  </a:solidFill>
                  <a:cs typeface="Corbel"/>
                </a:rPr>
                <a:t>Jan 2016 – Oct 2016</a:t>
              </a:r>
            </a:p>
          </p:txBody>
        </p:sp>
        <p:cxnSp>
          <p:nvCxnSpPr>
            <p:cNvPr id="42" name="Straight Connector 41"/>
            <p:cNvCxnSpPr/>
            <p:nvPr/>
          </p:nvCxnSpPr>
          <p:spPr>
            <a:xfrm flipV="1">
              <a:off x="4572000" y="2544081"/>
              <a:ext cx="0" cy="726522"/>
            </a:xfrm>
            <a:prstGeom prst="line">
              <a:avLst/>
            </a:prstGeom>
            <a:ln w="9525">
              <a:solidFill>
                <a:srgbClr val="E04810"/>
              </a:solidFill>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992374" y="3328469"/>
              <a:ext cx="1159252" cy="138499"/>
            </a:xfrm>
            <a:prstGeom prst="rect">
              <a:avLst/>
            </a:prstGeom>
          </p:spPr>
          <p:txBody>
            <a:bodyPr wrap="square" lIns="0" tIns="0" rIns="0" bIns="0">
              <a:spAutoFit/>
            </a:bodyPr>
            <a:lstStyle/>
            <a:p>
              <a:pPr algn="ctr">
                <a:lnSpc>
                  <a:spcPct val="90000"/>
                </a:lnSpc>
                <a:spcBef>
                  <a:spcPts val="400"/>
                </a:spcBef>
              </a:pPr>
              <a:r>
                <a:rPr lang="en-GB" sz="1000" b="1" dirty="0">
                  <a:solidFill>
                    <a:srgbClr val="212A31"/>
                  </a:solidFill>
                  <a:cs typeface="Corbel"/>
                </a:rPr>
                <a:t>Oct-2016 -June 2017</a:t>
              </a:r>
            </a:p>
          </p:txBody>
        </p:sp>
        <p:cxnSp>
          <p:nvCxnSpPr>
            <p:cNvPr id="44" name="Straight Connector 43"/>
            <p:cNvCxnSpPr/>
            <p:nvPr/>
          </p:nvCxnSpPr>
          <p:spPr>
            <a:xfrm flipV="1">
              <a:off x="6451187" y="2544081"/>
              <a:ext cx="0" cy="726522"/>
            </a:xfrm>
            <a:prstGeom prst="line">
              <a:avLst/>
            </a:prstGeom>
            <a:ln w="9525">
              <a:solidFill>
                <a:srgbClr val="E04810"/>
              </a:solidFill>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5605687" y="3312164"/>
              <a:ext cx="1691000" cy="141064"/>
            </a:xfrm>
            <a:prstGeom prst="rect">
              <a:avLst/>
            </a:prstGeom>
          </p:spPr>
          <p:txBody>
            <a:bodyPr wrap="square" lIns="0" tIns="0" rIns="0" bIns="0">
              <a:spAutoFit/>
            </a:bodyPr>
            <a:lstStyle/>
            <a:p>
              <a:pPr algn="ctr">
                <a:lnSpc>
                  <a:spcPct val="90000"/>
                </a:lnSpc>
                <a:spcBef>
                  <a:spcPts val="400"/>
                </a:spcBef>
              </a:pPr>
              <a:r>
                <a:rPr lang="en-GB" sz="1000" b="1" dirty="0">
                  <a:solidFill>
                    <a:srgbClr val="212A31"/>
                  </a:solidFill>
                  <a:cs typeface="Corbel"/>
                </a:rPr>
                <a:t>Jul 2017-Sept 2017 </a:t>
              </a:r>
            </a:p>
          </p:txBody>
        </p:sp>
        <p:cxnSp>
          <p:nvCxnSpPr>
            <p:cNvPr id="46" name="Straight Connector 45"/>
            <p:cNvCxnSpPr/>
            <p:nvPr/>
          </p:nvCxnSpPr>
          <p:spPr>
            <a:xfrm flipV="1">
              <a:off x="8330374" y="2544081"/>
              <a:ext cx="0" cy="726522"/>
            </a:xfrm>
            <a:prstGeom prst="line">
              <a:avLst/>
            </a:prstGeom>
            <a:ln w="9525">
              <a:solidFill>
                <a:srgbClr val="E0481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7437063" y="3312164"/>
              <a:ext cx="1613313" cy="141064"/>
            </a:xfrm>
            <a:prstGeom prst="rect">
              <a:avLst/>
            </a:prstGeom>
          </p:spPr>
          <p:txBody>
            <a:bodyPr wrap="square" lIns="0" tIns="0" rIns="0" bIns="0">
              <a:spAutoFit/>
            </a:bodyPr>
            <a:lstStyle/>
            <a:p>
              <a:pPr algn="ctr">
                <a:lnSpc>
                  <a:spcPct val="90000"/>
                </a:lnSpc>
                <a:spcBef>
                  <a:spcPts val="400"/>
                </a:spcBef>
              </a:pPr>
              <a:r>
                <a:rPr lang="en-GB" sz="1000" b="1" dirty="0">
                  <a:solidFill>
                    <a:srgbClr val="212A31"/>
                  </a:solidFill>
                  <a:cs typeface="Corbel"/>
                </a:rPr>
                <a:t>Oct 2017-Apr 2018</a:t>
              </a:r>
            </a:p>
          </p:txBody>
        </p:sp>
        <p:sp>
          <p:nvSpPr>
            <p:cNvPr id="48" name="Oval 47"/>
            <p:cNvSpPr/>
            <p:nvPr/>
          </p:nvSpPr>
          <p:spPr>
            <a:xfrm>
              <a:off x="1972812" y="1150160"/>
              <a:ext cx="1440000" cy="1440000"/>
            </a:xfrm>
            <a:prstGeom prst="ellipse">
              <a:avLst/>
            </a:prstGeom>
            <a:solidFill>
              <a:srgbClr val="E048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Oval 48"/>
            <p:cNvSpPr/>
            <p:nvPr/>
          </p:nvSpPr>
          <p:spPr>
            <a:xfrm>
              <a:off x="3852000" y="1164964"/>
              <a:ext cx="1440000" cy="1440000"/>
            </a:xfrm>
            <a:prstGeom prst="ellipse">
              <a:avLst/>
            </a:prstGeom>
            <a:solidFill>
              <a:srgbClr val="F383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Oval 49"/>
            <p:cNvSpPr/>
            <p:nvPr/>
          </p:nvSpPr>
          <p:spPr>
            <a:xfrm>
              <a:off x="5731188" y="1150160"/>
              <a:ext cx="1440000" cy="1440000"/>
            </a:xfrm>
            <a:prstGeom prst="ellipse">
              <a:avLst/>
            </a:prstGeom>
            <a:solidFill>
              <a:srgbClr val="F383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Oval 50"/>
            <p:cNvSpPr/>
            <p:nvPr/>
          </p:nvSpPr>
          <p:spPr>
            <a:xfrm>
              <a:off x="7610374" y="1150160"/>
              <a:ext cx="1440000" cy="1440000"/>
            </a:xfrm>
            <a:prstGeom prst="ellipse">
              <a:avLst/>
            </a:prstGeom>
            <a:solidFill>
              <a:srgbClr val="F383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TextBox 51"/>
            <p:cNvSpPr txBox="1"/>
            <p:nvPr/>
          </p:nvSpPr>
          <p:spPr>
            <a:xfrm>
              <a:off x="221476" y="1408496"/>
              <a:ext cx="1170001" cy="1015663"/>
            </a:xfrm>
            <a:prstGeom prst="rect">
              <a:avLst/>
            </a:prstGeom>
            <a:noFill/>
          </p:spPr>
          <p:txBody>
            <a:bodyPr wrap="square" rtlCol="0">
              <a:spAutoFit/>
            </a:bodyPr>
            <a:lstStyle/>
            <a:p>
              <a:r>
                <a:rPr lang="en-GB" sz="1200" dirty="0">
                  <a:solidFill>
                    <a:schemeClr val="bg1"/>
                  </a:solidFill>
                </a:rPr>
                <a:t>-Requirements - HEI Pilots Selected</a:t>
              </a:r>
            </a:p>
            <a:p>
              <a:r>
                <a:rPr lang="en-GB" sz="1200" dirty="0">
                  <a:solidFill>
                    <a:schemeClr val="bg1"/>
                  </a:solidFill>
                </a:rPr>
                <a:t>-Procurement commences</a:t>
              </a:r>
            </a:p>
          </p:txBody>
        </p:sp>
        <p:sp>
          <p:nvSpPr>
            <p:cNvPr id="53" name="TextBox 52"/>
            <p:cNvSpPr txBox="1"/>
            <p:nvPr/>
          </p:nvSpPr>
          <p:spPr>
            <a:xfrm>
              <a:off x="2205103" y="1333034"/>
              <a:ext cx="1268433" cy="1384995"/>
            </a:xfrm>
            <a:prstGeom prst="rect">
              <a:avLst/>
            </a:prstGeom>
            <a:noFill/>
          </p:spPr>
          <p:txBody>
            <a:bodyPr wrap="square" rtlCol="0">
              <a:spAutoFit/>
            </a:bodyPr>
            <a:lstStyle/>
            <a:p>
              <a:r>
                <a:rPr lang="en-GB" sz="1200" dirty="0">
                  <a:solidFill>
                    <a:schemeClr val="bg1"/>
                  </a:solidFill>
                </a:rPr>
                <a:t>- Support consultancy work begins</a:t>
              </a:r>
            </a:p>
            <a:p>
              <a:r>
                <a:rPr lang="en-GB" sz="1200" dirty="0">
                  <a:solidFill>
                    <a:schemeClr val="bg1"/>
                  </a:solidFill>
                </a:rPr>
                <a:t>-Supplier Framework selected</a:t>
              </a:r>
            </a:p>
            <a:p>
              <a:endParaRPr lang="en-GB" sz="1200" dirty="0">
                <a:solidFill>
                  <a:schemeClr val="bg1"/>
                </a:solidFill>
              </a:endParaRPr>
            </a:p>
          </p:txBody>
        </p:sp>
        <p:sp>
          <p:nvSpPr>
            <p:cNvPr id="54" name="TextBox 53"/>
            <p:cNvSpPr txBox="1"/>
            <p:nvPr/>
          </p:nvSpPr>
          <p:spPr>
            <a:xfrm>
              <a:off x="4025379" y="1290669"/>
              <a:ext cx="1181978" cy="1015663"/>
            </a:xfrm>
            <a:prstGeom prst="rect">
              <a:avLst/>
            </a:prstGeom>
            <a:noFill/>
          </p:spPr>
          <p:txBody>
            <a:bodyPr wrap="square" rtlCol="0">
              <a:spAutoFit/>
            </a:bodyPr>
            <a:lstStyle/>
            <a:p>
              <a:r>
                <a:rPr lang="en-GB" sz="1200" dirty="0">
                  <a:solidFill>
                    <a:schemeClr val="bg1"/>
                  </a:solidFill>
                </a:rPr>
                <a:t>-Alpha Development</a:t>
              </a:r>
            </a:p>
            <a:p>
              <a:r>
                <a:rPr lang="en-GB" sz="1200" dirty="0">
                  <a:solidFill>
                    <a:schemeClr val="bg1"/>
                  </a:solidFill>
                </a:rPr>
                <a:t>-Alpha service tested and reviewed</a:t>
              </a:r>
            </a:p>
          </p:txBody>
        </p:sp>
        <p:sp>
          <p:nvSpPr>
            <p:cNvPr id="55" name="TextBox 54"/>
            <p:cNvSpPr txBox="1"/>
            <p:nvPr/>
          </p:nvSpPr>
          <p:spPr>
            <a:xfrm>
              <a:off x="5818099" y="1386783"/>
              <a:ext cx="1353091" cy="1015663"/>
            </a:xfrm>
            <a:prstGeom prst="rect">
              <a:avLst/>
            </a:prstGeom>
            <a:noFill/>
          </p:spPr>
          <p:txBody>
            <a:bodyPr wrap="square" rtlCol="0">
              <a:spAutoFit/>
            </a:bodyPr>
            <a:lstStyle/>
            <a:p>
              <a:r>
                <a:rPr lang="en-GB" sz="1200" dirty="0">
                  <a:solidFill>
                    <a:schemeClr val="bg1"/>
                  </a:solidFill>
                </a:rPr>
                <a:t>-Beta Development</a:t>
              </a:r>
            </a:p>
            <a:p>
              <a:r>
                <a:rPr lang="en-GB" sz="1200" dirty="0">
                  <a:solidFill>
                    <a:schemeClr val="bg1"/>
                  </a:solidFill>
                </a:rPr>
                <a:t>-Feedback on Beta Service</a:t>
              </a:r>
            </a:p>
            <a:p>
              <a:endParaRPr lang="en-GB" sz="1200" dirty="0">
                <a:solidFill>
                  <a:schemeClr val="bg1"/>
                </a:solidFill>
              </a:endParaRPr>
            </a:p>
          </p:txBody>
        </p:sp>
        <p:sp>
          <p:nvSpPr>
            <p:cNvPr id="56" name="TextBox 55"/>
            <p:cNvSpPr txBox="1"/>
            <p:nvPr/>
          </p:nvSpPr>
          <p:spPr>
            <a:xfrm>
              <a:off x="7671098" y="1319808"/>
              <a:ext cx="1498520" cy="1015663"/>
            </a:xfrm>
            <a:prstGeom prst="rect">
              <a:avLst/>
            </a:prstGeom>
            <a:noFill/>
          </p:spPr>
          <p:txBody>
            <a:bodyPr wrap="square" rtlCol="0">
              <a:spAutoFit/>
            </a:bodyPr>
            <a:lstStyle/>
            <a:p>
              <a:pPr marL="171450" indent="-171450">
                <a:buFontTx/>
                <a:buChar char="-"/>
              </a:pPr>
              <a:r>
                <a:rPr lang="en-GB" sz="1200" dirty="0">
                  <a:solidFill>
                    <a:schemeClr val="bg1"/>
                  </a:solidFill>
                </a:rPr>
                <a:t>Business case decision  </a:t>
              </a:r>
            </a:p>
            <a:p>
              <a:r>
                <a:rPr lang="en-GB" sz="1200" dirty="0">
                  <a:solidFill>
                    <a:schemeClr val="bg1"/>
                  </a:solidFill>
                </a:rPr>
                <a:t>-If go then begin transition to production service</a:t>
              </a:r>
            </a:p>
          </p:txBody>
        </p:sp>
        <p:sp>
          <p:nvSpPr>
            <p:cNvPr id="57" name="Rounded Rectangle 56"/>
            <p:cNvSpPr/>
            <p:nvPr/>
          </p:nvSpPr>
          <p:spPr>
            <a:xfrm>
              <a:off x="93626" y="3527397"/>
              <a:ext cx="1440000" cy="12600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GB" sz="1200" dirty="0">
                  <a:solidFill>
                    <a:schemeClr val="accent5"/>
                  </a:solidFill>
                </a:rPr>
                <a:t>-Institutional survey</a:t>
              </a:r>
            </a:p>
            <a:p>
              <a:r>
                <a:rPr lang="en-GB" sz="1200" dirty="0">
                  <a:solidFill>
                    <a:schemeClr val="accent5"/>
                  </a:solidFill>
                </a:rPr>
                <a:t>-HEI and supplier workshops</a:t>
              </a:r>
            </a:p>
            <a:p>
              <a:r>
                <a:rPr lang="en-GB" sz="1200" dirty="0">
                  <a:solidFill>
                    <a:schemeClr val="accent5"/>
                  </a:solidFill>
                </a:rPr>
                <a:t>-Pilot HEI selection process</a:t>
              </a:r>
            </a:p>
          </p:txBody>
        </p:sp>
        <p:sp>
          <p:nvSpPr>
            <p:cNvPr id="58" name="Rounded Rectangle 57"/>
            <p:cNvSpPr/>
            <p:nvPr/>
          </p:nvSpPr>
          <p:spPr>
            <a:xfrm>
              <a:off x="2040519" y="3527397"/>
              <a:ext cx="1440000" cy="12600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en-GB" sz="1200" dirty="0">
                  <a:solidFill>
                    <a:schemeClr val="accent5"/>
                  </a:solidFill>
                </a:rPr>
                <a:t>-Detailed  HEI requirements and technical architecture</a:t>
              </a:r>
            </a:p>
            <a:p>
              <a:r>
                <a:rPr lang="en-GB" sz="1200" dirty="0">
                  <a:solidFill>
                    <a:schemeClr val="accent5"/>
                  </a:solidFill>
                </a:rPr>
                <a:t>-Contracting commences</a:t>
              </a:r>
            </a:p>
            <a:p>
              <a:endParaRPr lang="en-GB" sz="1200" dirty="0">
                <a:solidFill>
                  <a:schemeClr val="accent5"/>
                </a:solidFill>
              </a:endParaRPr>
            </a:p>
          </p:txBody>
        </p:sp>
        <p:sp>
          <p:nvSpPr>
            <p:cNvPr id="59" name="Rounded Rectangle 58"/>
            <p:cNvSpPr/>
            <p:nvPr/>
          </p:nvSpPr>
          <p:spPr>
            <a:xfrm>
              <a:off x="3899813" y="3527397"/>
              <a:ext cx="1440000" cy="12600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en-GB" sz="1200" dirty="0">
                  <a:solidFill>
                    <a:schemeClr val="accent5"/>
                  </a:solidFill>
                </a:rPr>
                <a:t>-Development Phase</a:t>
              </a:r>
            </a:p>
            <a:p>
              <a:r>
                <a:rPr lang="en-GB" sz="1200" dirty="0">
                  <a:solidFill>
                    <a:schemeClr val="accent5"/>
                  </a:solidFill>
                </a:rPr>
                <a:t>-Contact additional early adopter HEI’s and promote Beta Service</a:t>
              </a:r>
            </a:p>
          </p:txBody>
        </p:sp>
        <p:sp>
          <p:nvSpPr>
            <p:cNvPr id="60" name="Rounded Rectangle 59"/>
            <p:cNvSpPr/>
            <p:nvPr/>
          </p:nvSpPr>
          <p:spPr>
            <a:xfrm>
              <a:off x="5731188" y="3527397"/>
              <a:ext cx="1440000" cy="12600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en-GB" sz="1200" dirty="0">
                  <a:solidFill>
                    <a:schemeClr val="accent5"/>
                  </a:solidFill>
                </a:rPr>
                <a:t>-Business planning and Begin Business Case</a:t>
              </a:r>
            </a:p>
            <a:p>
              <a:r>
                <a:rPr lang="en-GB" sz="1200" dirty="0">
                  <a:solidFill>
                    <a:schemeClr val="accent5"/>
                  </a:solidFill>
                </a:rPr>
                <a:t>-Market Research and Consultation</a:t>
              </a:r>
            </a:p>
          </p:txBody>
        </p:sp>
        <p:sp>
          <p:nvSpPr>
            <p:cNvPr id="61" name="Rounded Rectangle 60"/>
            <p:cNvSpPr/>
            <p:nvPr/>
          </p:nvSpPr>
          <p:spPr>
            <a:xfrm>
              <a:off x="7548835" y="3527397"/>
              <a:ext cx="1440000" cy="126000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r>
                <a:rPr lang="en-GB" sz="1200" dirty="0">
                  <a:solidFill>
                    <a:schemeClr val="accent5"/>
                  </a:solidFill>
                </a:rPr>
                <a:t>-Promote service to institutions</a:t>
              </a:r>
            </a:p>
            <a:p>
              <a:r>
                <a:rPr lang="en-GB" sz="1200" dirty="0">
                  <a:solidFill>
                    <a:schemeClr val="accent5"/>
                  </a:solidFill>
                </a:rPr>
                <a:t>-Start on next phases (service enhancement/modular)</a:t>
              </a:r>
            </a:p>
          </p:txBody>
        </p:sp>
      </p:grpSp>
    </p:spTree>
    <p:extLst>
      <p:ext uri="{BB962C8B-B14F-4D97-AF65-F5344CB8AC3E}">
        <p14:creationId xmlns:p14="http://schemas.microsoft.com/office/powerpoint/2010/main" val="1178669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Where are we now?</a:t>
            </a:r>
          </a:p>
        </p:txBody>
      </p:sp>
      <p:pic>
        <p:nvPicPr>
          <p:cNvPr id="8" name="Picture 7" descr="Infographic_2_v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02" y="673100"/>
            <a:ext cx="8784398" cy="3879520"/>
          </a:xfrm>
          <a:prstGeom prst="rect">
            <a:avLst/>
          </a:prstGeom>
        </p:spPr>
      </p:pic>
      <p:sp>
        <p:nvSpPr>
          <p:cNvPr id="3" name="Rectangle 2"/>
          <p:cNvSpPr/>
          <p:nvPr/>
        </p:nvSpPr>
        <p:spPr>
          <a:xfrm>
            <a:off x="4644000" y="3113902"/>
            <a:ext cx="4320000" cy="1566097"/>
          </a:xfrm>
          <a:prstGeom prst="rect">
            <a:avLst/>
          </a:prstGeom>
          <a:solidFill>
            <a:schemeClr val="bg1">
              <a:alpha val="60000"/>
            </a:schemeClr>
          </a:solidFill>
          <a:ln cmpd="dbl">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1209600" y="2700000"/>
            <a:ext cx="3420000" cy="1980000"/>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4099470" y="1210559"/>
            <a:ext cx="628698" cy="769441"/>
          </a:xfrm>
          <a:prstGeom prst="rect">
            <a:avLst/>
          </a:prstGeom>
        </p:spPr>
        <p:txBody>
          <a:bodyPr wrap="none">
            <a:spAutoFit/>
          </a:bodyPr>
          <a:lstStyle/>
          <a:p>
            <a:r>
              <a:rPr lang="en-GB" sz="4400" dirty="0">
                <a:solidFill>
                  <a:srgbClr val="92D05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dirty="0">
              <a:solidFill>
                <a:srgbClr val="92D050"/>
              </a:solidFill>
            </a:endParaRPr>
          </a:p>
        </p:txBody>
      </p:sp>
      <p:sp>
        <p:nvSpPr>
          <p:cNvPr id="9" name="Rectangle 8"/>
          <p:cNvSpPr/>
          <p:nvPr/>
        </p:nvSpPr>
        <p:spPr>
          <a:xfrm>
            <a:off x="7314047" y="1210850"/>
            <a:ext cx="628698" cy="769441"/>
          </a:xfrm>
          <a:prstGeom prst="rect">
            <a:avLst/>
          </a:prstGeom>
        </p:spPr>
        <p:txBody>
          <a:bodyPr wrap="none">
            <a:spAutoFit/>
          </a:bodyPr>
          <a:lstStyle/>
          <a:p>
            <a:r>
              <a:rPr lang="en-GB" sz="4400" dirty="0">
                <a:solidFill>
                  <a:srgbClr val="92D05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dirty="0">
              <a:solidFill>
                <a:srgbClr val="92D050"/>
              </a:solidFill>
            </a:endParaRPr>
          </a:p>
        </p:txBody>
      </p:sp>
      <p:sp>
        <p:nvSpPr>
          <p:cNvPr id="12" name="TextBox 11"/>
          <p:cNvSpPr txBox="1"/>
          <p:nvPr/>
        </p:nvSpPr>
        <p:spPr>
          <a:xfrm>
            <a:off x="4601168" y="2016000"/>
            <a:ext cx="4181832" cy="1310860"/>
          </a:xfrm>
          <a:prstGeom prst="rect">
            <a:avLst/>
          </a:prstGeom>
          <a:noFill/>
          <a:ln w="12700">
            <a:solidFill>
              <a:schemeClr val="accent1"/>
            </a:solidFill>
            <a:prstDash val="dash"/>
          </a:ln>
        </p:spPr>
        <p:txBody>
          <a:bodyPr wrap="square" rtlCol="0" anchor="b" anchorCtr="0">
            <a:noAutofit/>
          </a:bodyPr>
          <a:lstStyle/>
          <a:p>
            <a:pPr algn="r"/>
            <a:r>
              <a:rPr lang="en-GB" sz="1200" dirty="0">
                <a:solidFill>
                  <a:srgbClr val="FF0000"/>
                </a:solidFill>
              </a:rPr>
              <a:t>Current activity</a:t>
            </a:r>
          </a:p>
        </p:txBody>
      </p:sp>
    </p:spTree>
    <p:extLst>
      <p:ext uri="{BB962C8B-B14F-4D97-AF65-F5344CB8AC3E}">
        <p14:creationId xmlns:p14="http://schemas.microsoft.com/office/powerpoint/2010/main" val="248675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lum bright="8000"/>
            <a:extLst>
              <a:ext uri="{28A0092B-C50C-407E-A947-70E740481C1C}">
                <a14:useLocalDpi xmlns:a14="http://schemas.microsoft.com/office/drawing/2010/main" val="0"/>
              </a:ext>
            </a:extLst>
          </a:blip>
          <a:srcRect t="12631" b="12464"/>
          <a:stretch/>
        </p:blipFill>
        <p:spPr>
          <a:xfrm>
            <a:off x="0" y="1"/>
            <a:ext cx="9144000" cy="5154804"/>
          </a:xfrm>
          <a:prstGeom prst="rect">
            <a:avLst/>
          </a:prstGeom>
        </p:spPr>
      </p:pic>
      <p:sp>
        <p:nvSpPr>
          <p:cNvPr id="2" name="Title 1"/>
          <p:cNvSpPr>
            <a:spLocks noGrp="1"/>
          </p:cNvSpPr>
          <p:nvPr>
            <p:ph type="title"/>
          </p:nvPr>
        </p:nvSpPr>
        <p:spPr/>
        <p:txBody>
          <a:bodyPr/>
          <a:lstStyle/>
          <a:p>
            <a:r>
              <a:rPr lang="en-GB" dirty="0">
                <a:solidFill>
                  <a:schemeClr val="bg1"/>
                </a:solidFill>
              </a:rPr>
              <a:t>Pilots</a:t>
            </a:r>
          </a:p>
        </p:txBody>
      </p:sp>
      <p:sp>
        <p:nvSpPr>
          <p:cNvPr id="5" name="Slide Number Placeholder 4"/>
          <p:cNvSpPr>
            <a:spLocks noGrp="1"/>
          </p:cNvSpPr>
          <p:nvPr>
            <p:ph type="sldNum" sz="quarter" idx="12"/>
          </p:nvPr>
        </p:nvSpPr>
        <p:spPr/>
        <p:txBody>
          <a:bodyPr/>
          <a:lstStyle/>
          <a:p>
            <a:fld id="{8768D980-8028-4768-849B-459B1B49463D}" type="slidenum">
              <a:rPr lang="en-GB" smtClean="0"/>
              <a:pPr/>
              <a:t>44</a:t>
            </a:fld>
            <a:endParaRPr lang="en-GB"/>
          </a:p>
        </p:txBody>
      </p:sp>
      <p:sp>
        <p:nvSpPr>
          <p:cNvPr id="9" name="Content Placeholder 6"/>
          <p:cNvSpPr txBox="1">
            <a:spLocks/>
          </p:cNvSpPr>
          <p:nvPr/>
        </p:nvSpPr>
        <p:spPr>
          <a:xfrm>
            <a:off x="906545" y="898564"/>
            <a:ext cx="7643455" cy="3779762"/>
          </a:xfrm>
          <a:prstGeom prst="rect">
            <a:avLst/>
          </a:prstGeom>
        </p:spPr>
        <p:txBody>
          <a:bodyPr vert="horz" lIns="0" tIns="0" rIns="0" bIns="0" rtlCol="0">
            <a:normAutofit/>
          </a:bodyPr>
          <a:lstStyle>
            <a:lvl1pPr marL="0" indent="0" algn="l" defTabSz="457200" rtl="0" eaLnBrk="1" latinLnBrk="0" hangingPunct="1">
              <a:lnSpc>
                <a:spcPct val="90000"/>
              </a:lnSpc>
              <a:spcBef>
                <a:spcPts val="1200"/>
              </a:spcBef>
              <a:buClr>
                <a:srgbClr val="8A96A0"/>
              </a:buClr>
              <a:buSzPct val="120000"/>
              <a:buFont typeface="Lucida Grande"/>
              <a:buNone/>
              <a:defRPr sz="1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8A96A0"/>
              </a:buClr>
              <a:buSzPct val="120000"/>
              <a:buFont typeface="Lucida Grande"/>
              <a:buNone/>
              <a:defRPr sz="28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8A96A0"/>
              </a:buClr>
              <a:buSzPct val="120000"/>
              <a:buFont typeface="Lucida Grande"/>
              <a:buNone/>
              <a:defRPr sz="24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8000" indent="-288000">
              <a:lnSpc>
                <a:spcPct val="100000"/>
              </a:lnSpc>
              <a:buFont typeface="Lucida Grande"/>
              <a:buChar char="»"/>
            </a:pPr>
            <a:endParaRPr lang="en-GB" sz="2000" b="1" dirty="0"/>
          </a:p>
          <a:p>
            <a:pPr marL="257175" indent="-257175">
              <a:buFont typeface="Arial"/>
              <a:buChar char="•"/>
            </a:pPr>
            <a:endParaRPr lang="en-GB" dirty="0"/>
          </a:p>
        </p:txBody>
      </p:sp>
      <p:sp>
        <p:nvSpPr>
          <p:cNvPr id="7" name="Content Placeholder 6"/>
          <p:cNvSpPr txBox="1">
            <a:spLocks/>
          </p:cNvSpPr>
          <p:nvPr/>
        </p:nvSpPr>
        <p:spPr>
          <a:xfrm>
            <a:off x="358815" y="1050964"/>
            <a:ext cx="8343585" cy="4092536"/>
          </a:xfrm>
          <a:prstGeom prst="rect">
            <a:avLst/>
          </a:prstGeom>
        </p:spPr>
        <p:txBody>
          <a:bodyPr vert="horz" lIns="0" tIns="0" rIns="0" bIns="0" rtlCol="0">
            <a:normAutofit/>
          </a:bodyPr>
          <a:lstStyle>
            <a:lvl1pPr marL="0" indent="0" algn="l" defTabSz="457200" rtl="0" eaLnBrk="1" latinLnBrk="0" hangingPunct="1">
              <a:lnSpc>
                <a:spcPct val="90000"/>
              </a:lnSpc>
              <a:spcBef>
                <a:spcPts val="1200"/>
              </a:spcBef>
              <a:buClr>
                <a:srgbClr val="8A96A0"/>
              </a:buClr>
              <a:buSzPct val="120000"/>
              <a:buFont typeface="Lucida Grande"/>
              <a:buNone/>
              <a:defRPr sz="1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8A96A0"/>
              </a:buClr>
              <a:buSzPct val="120000"/>
              <a:buFont typeface="Lucida Grande"/>
              <a:buNone/>
              <a:defRPr sz="28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8A96A0"/>
              </a:buClr>
              <a:buSzPct val="120000"/>
              <a:buFont typeface="Lucida Grande"/>
              <a:buNone/>
              <a:defRPr sz="24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8000" indent="-288000">
              <a:lnSpc>
                <a:spcPct val="100000"/>
              </a:lnSpc>
              <a:buFont typeface="Lucida Grande"/>
              <a:buChar char="»"/>
            </a:pPr>
            <a:r>
              <a:rPr lang="en-GB" sz="4000" dirty="0">
                <a:solidFill>
                  <a:schemeClr val="bg1"/>
                </a:solidFill>
              </a:rPr>
              <a:t>13 </a:t>
            </a:r>
            <a:r>
              <a:rPr lang="en-GB" sz="4000" dirty="0" smtClean="0">
                <a:solidFill>
                  <a:schemeClr val="bg1"/>
                </a:solidFill>
              </a:rPr>
              <a:t>Pilots</a:t>
            </a:r>
            <a:endParaRPr lang="en-GB" sz="4000" dirty="0">
              <a:solidFill>
                <a:schemeClr val="bg1"/>
              </a:solidFill>
            </a:endParaRPr>
          </a:p>
          <a:p>
            <a:pPr marL="288000" indent="-288000">
              <a:lnSpc>
                <a:spcPct val="100000"/>
              </a:lnSpc>
              <a:buFont typeface="Lucida Grande"/>
              <a:buChar char="»"/>
            </a:pPr>
            <a:endParaRPr lang="en-GB" sz="4000" dirty="0" smtClean="0">
              <a:solidFill>
                <a:schemeClr val="bg1"/>
              </a:solidFill>
            </a:endParaRPr>
          </a:p>
          <a:p>
            <a:pPr marL="288000" indent="-288000">
              <a:lnSpc>
                <a:spcPct val="100000"/>
              </a:lnSpc>
              <a:buFont typeface="Lucida Grande"/>
              <a:buChar char="»"/>
            </a:pPr>
            <a:endParaRPr lang="en-GB" sz="4000" dirty="0">
              <a:solidFill>
                <a:schemeClr val="bg1"/>
              </a:solidFill>
            </a:endParaRPr>
          </a:p>
          <a:p>
            <a:pPr marL="288000" indent="-288000">
              <a:lnSpc>
                <a:spcPct val="100000"/>
              </a:lnSpc>
              <a:buFont typeface="Lucida Grande"/>
              <a:buChar char="»"/>
            </a:pPr>
            <a:endParaRPr lang="en-GB" sz="4000" dirty="0" smtClean="0">
              <a:solidFill>
                <a:schemeClr val="bg1"/>
              </a:solidFill>
            </a:endParaRPr>
          </a:p>
          <a:p>
            <a:pPr marL="288000" indent="-288000">
              <a:lnSpc>
                <a:spcPct val="100000"/>
              </a:lnSpc>
              <a:buFont typeface="Lucida Grande"/>
              <a:buChar char="»"/>
            </a:pPr>
            <a:r>
              <a:rPr lang="en-GB" sz="4000" dirty="0" smtClean="0">
                <a:solidFill>
                  <a:schemeClr val="bg1"/>
                </a:solidFill>
              </a:rPr>
              <a:t>Balanced </a:t>
            </a:r>
            <a:r>
              <a:rPr lang="en-GB" sz="4000" dirty="0">
                <a:solidFill>
                  <a:schemeClr val="bg1"/>
                </a:solidFill>
              </a:rPr>
              <a:t>portfolio</a:t>
            </a:r>
          </a:p>
          <a:p>
            <a:pPr marL="288000" indent="-288000">
              <a:lnSpc>
                <a:spcPct val="100000"/>
              </a:lnSpc>
              <a:buFont typeface="Lucida Grande"/>
              <a:buChar char="»"/>
            </a:pPr>
            <a:endParaRPr lang="en-GB" sz="4000" dirty="0">
              <a:solidFill>
                <a:schemeClr val="bg1"/>
              </a:solidFill>
            </a:endParaRPr>
          </a:p>
          <a:p>
            <a:pPr marL="288000" indent="-288000">
              <a:lnSpc>
                <a:spcPct val="100000"/>
              </a:lnSpc>
              <a:buFont typeface="Lucida Grande"/>
              <a:buChar char="»"/>
            </a:pPr>
            <a:endParaRPr lang="en-GB" sz="4000" dirty="0">
              <a:solidFill>
                <a:schemeClr val="bg1"/>
              </a:solidFill>
            </a:endParaRPr>
          </a:p>
          <a:p>
            <a:pPr marL="288000" indent="-288000">
              <a:lnSpc>
                <a:spcPct val="100000"/>
              </a:lnSpc>
              <a:buFont typeface="Lucida Grande"/>
              <a:buChar char="»"/>
            </a:pPr>
            <a:endParaRPr lang="en-GB" sz="4000" dirty="0">
              <a:solidFill>
                <a:schemeClr val="bg1"/>
              </a:solidFill>
            </a:endParaRPr>
          </a:p>
          <a:p>
            <a:pPr marL="288000" indent="-288000">
              <a:lnSpc>
                <a:spcPct val="100000"/>
              </a:lnSpc>
              <a:buFont typeface="Lucida Grande"/>
              <a:buChar char="»"/>
            </a:pPr>
            <a:endParaRPr lang="en-GB" sz="2000" b="1" dirty="0">
              <a:solidFill>
                <a:schemeClr val="bg1"/>
              </a:solidFill>
            </a:endParaRPr>
          </a:p>
          <a:p>
            <a:pPr marL="257175" indent="-257175">
              <a:buFont typeface="Arial"/>
              <a:buChar char="•"/>
            </a:pPr>
            <a:endParaRPr lang="en-GB" dirty="0">
              <a:solidFill>
                <a:schemeClr val="bg1"/>
              </a:solidFill>
            </a:endParaRPr>
          </a:p>
        </p:txBody>
      </p:sp>
      <p:pic>
        <p:nvPicPr>
          <p:cNvPr id="8" name="Picture 7" descr="2013_Jisc_Logo_RGB300(19.5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
        <p:nvSpPr>
          <p:cNvPr id="6" name="TextBox 5"/>
          <p:cNvSpPr txBox="1"/>
          <p:nvPr/>
        </p:nvSpPr>
        <p:spPr>
          <a:xfrm>
            <a:off x="856641" y="1793643"/>
            <a:ext cx="4361149" cy="2554545"/>
          </a:xfrm>
          <a:prstGeom prst="rect">
            <a:avLst/>
          </a:prstGeom>
          <a:noFill/>
        </p:spPr>
        <p:txBody>
          <a:bodyPr wrap="square" rtlCol="0">
            <a:spAutoFit/>
          </a:bodyPr>
          <a:lstStyle/>
          <a:p>
            <a:pPr fontAlgn="b"/>
            <a:r>
              <a:rPr lang="en-US" sz="2000" dirty="0">
                <a:solidFill>
                  <a:schemeClr val="bg1"/>
                </a:solidFill>
              </a:rPr>
              <a:t>Cardiff University</a:t>
            </a:r>
            <a:endParaRPr lang="en-GB" sz="2000" dirty="0">
              <a:solidFill>
                <a:schemeClr val="bg1"/>
              </a:solidFill>
            </a:endParaRPr>
          </a:p>
          <a:p>
            <a:pPr fontAlgn="b"/>
            <a:r>
              <a:rPr lang="en-US" sz="2000" dirty="0">
                <a:solidFill>
                  <a:schemeClr val="bg1"/>
                </a:solidFill>
              </a:rPr>
              <a:t>CREST </a:t>
            </a:r>
          </a:p>
          <a:p>
            <a:pPr fontAlgn="b"/>
            <a:r>
              <a:rPr lang="en-US" sz="2000" dirty="0" smtClean="0">
                <a:solidFill>
                  <a:schemeClr val="bg1"/>
                </a:solidFill>
              </a:rPr>
              <a:t>Imperial College</a:t>
            </a:r>
            <a:endParaRPr lang="en-GB" sz="2000" dirty="0">
              <a:solidFill>
                <a:schemeClr val="bg1"/>
              </a:solidFill>
            </a:endParaRPr>
          </a:p>
          <a:p>
            <a:pPr fontAlgn="b"/>
            <a:r>
              <a:rPr lang="en-US" sz="2000" dirty="0">
                <a:solidFill>
                  <a:schemeClr val="bg1"/>
                </a:solidFill>
              </a:rPr>
              <a:t>Middlesex University</a:t>
            </a:r>
            <a:endParaRPr lang="en-GB" sz="2000" dirty="0">
              <a:solidFill>
                <a:schemeClr val="bg1"/>
              </a:solidFill>
            </a:endParaRPr>
          </a:p>
          <a:p>
            <a:pPr fontAlgn="b"/>
            <a:r>
              <a:rPr lang="en-US" sz="2000" dirty="0">
                <a:solidFill>
                  <a:schemeClr val="bg1"/>
                </a:solidFill>
              </a:rPr>
              <a:t>Plymouth University</a:t>
            </a:r>
            <a:endParaRPr lang="en-GB" sz="2000" dirty="0">
              <a:solidFill>
                <a:schemeClr val="bg1"/>
              </a:solidFill>
            </a:endParaRPr>
          </a:p>
          <a:p>
            <a:pPr fontAlgn="b"/>
            <a:r>
              <a:rPr lang="en-US" sz="2000" dirty="0">
                <a:solidFill>
                  <a:schemeClr val="bg1"/>
                </a:solidFill>
              </a:rPr>
              <a:t>Royal College of </a:t>
            </a:r>
            <a:r>
              <a:rPr lang="en-US" sz="2000" dirty="0" smtClean="0">
                <a:solidFill>
                  <a:schemeClr val="bg1"/>
                </a:solidFill>
              </a:rPr>
              <a:t>Music</a:t>
            </a:r>
            <a:endParaRPr lang="en-GB" sz="2000" dirty="0">
              <a:solidFill>
                <a:schemeClr val="bg1"/>
              </a:solidFill>
            </a:endParaRPr>
          </a:p>
          <a:p>
            <a:pPr fontAlgn="b"/>
            <a:r>
              <a:rPr lang="en-US" sz="2000" dirty="0">
                <a:solidFill>
                  <a:schemeClr val="bg1"/>
                </a:solidFill>
              </a:rPr>
              <a:t>St George's Hospital Medical School</a:t>
            </a:r>
            <a:endParaRPr lang="en-GB" sz="2000" dirty="0">
              <a:solidFill>
                <a:schemeClr val="bg1"/>
              </a:solidFill>
            </a:endParaRPr>
          </a:p>
          <a:p>
            <a:endParaRPr lang="en-GB" sz="2000" dirty="0">
              <a:solidFill>
                <a:schemeClr val="bg1"/>
              </a:solidFill>
            </a:endParaRPr>
          </a:p>
        </p:txBody>
      </p:sp>
      <p:sp>
        <p:nvSpPr>
          <p:cNvPr id="11" name="TextBox 10"/>
          <p:cNvSpPr txBox="1"/>
          <p:nvPr/>
        </p:nvSpPr>
        <p:spPr>
          <a:xfrm>
            <a:off x="5370190" y="1793643"/>
            <a:ext cx="2783198" cy="2246769"/>
          </a:xfrm>
          <a:prstGeom prst="rect">
            <a:avLst/>
          </a:prstGeom>
          <a:noFill/>
        </p:spPr>
        <p:txBody>
          <a:bodyPr wrap="none" rtlCol="0">
            <a:spAutoFit/>
          </a:bodyPr>
          <a:lstStyle/>
          <a:p>
            <a:pPr fontAlgn="b"/>
            <a:r>
              <a:rPr lang="en-US" sz="2000" dirty="0">
                <a:solidFill>
                  <a:schemeClr val="bg1"/>
                </a:solidFill>
              </a:rPr>
              <a:t>University of Cambridge</a:t>
            </a:r>
            <a:endParaRPr lang="en-GB" sz="2000" dirty="0">
              <a:solidFill>
                <a:schemeClr val="bg1"/>
              </a:solidFill>
            </a:endParaRPr>
          </a:p>
          <a:p>
            <a:pPr fontAlgn="b"/>
            <a:r>
              <a:rPr lang="en-US" sz="2000" dirty="0">
                <a:solidFill>
                  <a:schemeClr val="bg1"/>
                </a:solidFill>
              </a:rPr>
              <a:t>University of Lancaster</a:t>
            </a:r>
            <a:endParaRPr lang="en-GB" sz="2000" dirty="0">
              <a:solidFill>
                <a:schemeClr val="bg1"/>
              </a:solidFill>
            </a:endParaRPr>
          </a:p>
          <a:p>
            <a:pPr fontAlgn="b"/>
            <a:r>
              <a:rPr lang="en-US" sz="2000" dirty="0">
                <a:solidFill>
                  <a:schemeClr val="bg1"/>
                </a:solidFill>
              </a:rPr>
              <a:t>University of Lincoln</a:t>
            </a:r>
            <a:endParaRPr lang="en-GB" sz="2000" dirty="0">
              <a:solidFill>
                <a:schemeClr val="bg1"/>
              </a:solidFill>
            </a:endParaRPr>
          </a:p>
          <a:p>
            <a:pPr fontAlgn="b"/>
            <a:r>
              <a:rPr lang="en-US" sz="2000" dirty="0">
                <a:solidFill>
                  <a:schemeClr val="bg1"/>
                </a:solidFill>
              </a:rPr>
              <a:t>University of St Andrews</a:t>
            </a:r>
            <a:endParaRPr lang="en-GB" sz="2000" dirty="0">
              <a:solidFill>
                <a:schemeClr val="bg1"/>
              </a:solidFill>
            </a:endParaRPr>
          </a:p>
          <a:p>
            <a:pPr fontAlgn="b"/>
            <a:r>
              <a:rPr lang="en-US" sz="2000" dirty="0">
                <a:solidFill>
                  <a:schemeClr val="bg1"/>
                </a:solidFill>
              </a:rPr>
              <a:t>University of Surrey</a:t>
            </a:r>
            <a:endParaRPr lang="en-GB" sz="2000" dirty="0">
              <a:solidFill>
                <a:schemeClr val="bg1"/>
              </a:solidFill>
            </a:endParaRPr>
          </a:p>
          <a:p>
            <a:pPr fontAlgn="b"/>
            <a:r>
              <a:rPr lang="en-US" sz="2000" dirty="0">
                <a:solidFill>
                  <a:schemeClr val="bg1"/>
                </a:solidFill>
              </a:rPr>
              <a:t>University of York</a:t>
            </a:r>
            <a:endParaRPr lang="en-GB" sz="2000" dirty="0">
              <a:solidFill>
                <a:schemeClr val="bg1"/>
              </a:solidFill>
            </a:endParaRPr>
          </a:p>
          <a:p>
            <a:endParaRPr lang="en-GB" sz="2000" dirty="0">
              <a:solidFill>
                <a:schemeClr val="bg1"/>
              </a:solidFill>
            </a:endParaRPr>
          </a:p>
        </p:txBody>
      </p:sp>
    </p:spTree>
    <p:extLst>
      <p:ext uri="{BB962C8B-B14F-4D97-AF65-F5344CB8AC3E}">
        <p14:creationId xmlns:p14="http://schemas.microsoft.com/office/powerpoint/2010/main" val="3825407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Working in Collaboration</a:t>
            </a:r>
          </a:p>
        </p:txBody>
      </p:sp>
      <p:sp>
        <p:nvSpPr>
          <p:cNvPr id="7" name="Content Placeholder 6"/>
          <p:cNvSpPr txBox="1">
            <a:spLocks/>
          </p:cNvSpPr>
          <p:nvPr/>
        </p:nvSpPr>
        <p:spPr>
          <a:xfrm>
            <a:off x="906545" y="659757"/>
            <a:ext cx="7643455" cy="4213185"/>
          </a:xfrm>
          <a:prstGeom prst="rect">
            <a:avLst/>
          </a:prstGeom>
        </p:spPr>
        <p:txBody>
          <a:bodyPr vert="horz" lIns="0" tIns="0" rIns="0" bIns="0" rtlCol="0">
            <a:noAutofit/>
          </a:bodyPr>
          <a:lstStyle>
            <a:lvl1pPr marL="0" indent="0" algn="l" defTabSz="457200" rtl="0" eaLnBrk="1" latinLnBrk="0" hangingPunct="1">
              <a:lnSpc>
                <a:spcPct val="90000"/>
              </a:lnSpc>
              <a:spcBef>
                <a:spcPts val="1200"/>
              </a:spcBef>
              <a:buClr>
                <a:srgbClr val="8A96A0"/>
              </a:buClr>
              <a:buSzPct val="120000"/>
              <a:buFont typeface="Lucida Grande"/>
              <a:buNone/>
              <a:defRPr sz="1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8A96A0"/>
              </a:buClr>
              <a:buSzPct val="120000"/>
              <a:buFont typeface="Lucida Grande"/>
              <a:buNone/>
              <a:defRPr sz="28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8A96A0"/>
              </a:buClr>
              <a:buSzPct val="120000"/>
              <a:buFont typeface="Lucida Grande"/>
              <a:buNone/>
              <a:defRPr sz="24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lnSpc>
                <a:spcPct val="100000"/>
              </a:lnSpc>
            </a:pPr>
            <a:r>
              <a:rPr lang="en-GB" b="1" dirty="0"/>
              <a:t>8 </a:t>
            </a:r>
            <a:r>
              <a:rPr lang="en-GB" b="1" dirty="0" smtClean="0"/>
              <a:t>Lots</a:t>
            </a:r>
          </a:p>
          <a:p>
            <a:pPr marL="288000" indent="-288000">
              <a:lnSpc>
                <a:spcPct val="100000"/>
              </a:lnSpc>
              <a:buFont typeface="Lucida Grande"/>
              <a:buChar char="»"/>
            </a:pPr>
            <a:r>
              <a:rPr lang="en-GB" u="sng" dirty="0"/>
              <a:t>Lot 1 - Research Data Repositories  (4)</a:t>
            </a:r>
          </a:p>
          <a:p>
            <a:pPr marL="288000" indent="-288000">
              <a:lnSpc>
                <a:spcPct val="100000"/>
              </a:lnSpc>
              <a:buFont typeface="Lucida Grande"/>
              <a:buChar char="»"/>
            </a:pPr>
            <a:r>
              <a:rPr lang="en-GB" dirty="0"/>
              <a:t>Lot 2- Repository Interfaces (6)</a:t>
            </a:r>
          </a:p>
          <a:p>
            <a:pPr marL="288000" indent="-288000">
              <a:lnSpc>
                <a:spcPct val="100000"/>
              </a:lnSpc>
              <a:buFont typeface="Lucida Grande"/>
              <a:buChar char="»"/>
            </a:pPr>
            <a:r>
              <a:rPr lang="en-GB" dirty="0"/>
              <a:t>Lot 3 - Research Data Exchange Interface (3)</a:t>
            </a:r>
          </a:p>
          <a:p>
            <a:pPr marL="288000" indent="-288000">
              <a:lnSpc>
                <a:spcPct val="100000"/>
              </a:lnSpc>
              <a:buFont typeface="Lucida Grande"/>
              <a:buChar char="»"/>
            </a:pPr>
            <a:r>
              <a:rPr lang="en-GB" dirty="0"/>
              <a:t>Lot 4 - Research Information and Administration Systems Integrations (1) </a:t>
            </a:r>
          </a:p>
          <a:p>
            <a:pPr marL="288000" indent="-288000">
              <a:lnSpc>
                <a:spcPct val="100000"/>
              </a:lnSpc>
              <a:buFont typeface="Lucida Grande"/>
              <a:buChar char="»"/>
            </a:pPr>
            <a:r>
              <a:rPr lang="en-GB" u="sng" dirty="0"/>
              <a:t>Lot 5 -Research Data Preservation Platforms (2)</a:t>
            </a:r>
          </a:p>
          <a:p>
            <a:pPr marL="288000" indent="-288000">
              <a:lnSpc>
                <a:spcPct val="100000"/>
              </a:lnSpc>
              <a:buFont typeface="Lucida Grande"/>
              <a:buChar char="»"/>
            </a:pPr>
            <a:r>
              <a:rPr lang="en-GB" dirty="0"/>
              <a:t>Lot 6 - Research Data Preservation tools development (2)</a:t>
            </a:r>
          </a:p>
          <a:p>
            <a:pPr marL="288000" indent="-288000">
              <a:lnSpc>
                <a:spcPct val="100000"/>
              </a:lnSpc>
              <a:buFont typeface="Lucida Grande"/>
              <a:buChar char="»"/>
            </a:pPr>
            <a:r>
              <a:rPr lang="en-GB" u="sng" dirty="0"/>
              <a:t>Lot 7 - Research Data Reporting (2)</a:t>
            </a:r>
          </a:p>
          <a:p>
            <a:pPr marL="288000" indent="-288000">
              <a:lnSpc>
                <a:spcPct val="100000"/>
              </a:lnSpc>
              <a:buFont typeface="Lucida Grande"/>
              <a:buChar char="»"/>
            </a:pPr>
            <a:r>
              <a:rPr lang="en-GB" dirty="0"/>
              <a:t>Lot 8 - User Experience enhancements (4)</a:t>
            </a:r>
          </a:p>
          <a:p>
            <a:pPr>
              <a:lnSpc>
                <a:spcPct val="100000"/>
              </a:lnSpc>
            </a:pPr>
            <a:r>
              <a:rPr lang="en-GB" b="1" dirty="0" smtClean="0"/>
              <a:t>	13 Suppliers								7 </a:t>
            </a:r>
            <a:r>
              <a:rPr lang="en-GB" b="1" dirty="0"/>
              <a:t>Platforms</a:t>
            </a:r>
          </a:p>
          <a:p>
            <a:pPr marL="288000" indent="-288000">
              <a:lnSpc>
                <a:spcPct val="100000"/>
              </a:lnSpc>
              <a:buFont typeface="Lucida Grande"/>
              <a:buChar char="»"/>
            </a:pPr>
            <a:endParaRPr lang="en-GB" dirty="0"/>
          </a:p>
          <a:p>
            <a:pPr marL="288000" indent="-288000">
              <a:lnSpc>
                <a:spcPct val="100000"/>
              </a:lnSpc>
              <a:buFont typeface="Lucida Grande"/>
              <a:buChar char="»"/>
            </a:pPr>
            <a:endParaRPr lang="en-GB" dirty="0"/>
          </a:p>
          <a:p>
            <a:pPr marL="288000" indent="-288000">
              <a:lnSpc>
                <a:spcPct val="100000"/>
              </a:lnSpc>
              <a:buFont typeface="Lucida Grande"/>
              <a:buChar char="»"/>
            </a:pPr>
            <a:endParaRPr lang="en-GB" sz="900" b="1" dirty="0"/>
          </a:p>
          <a:p>
            <a:pPr marL="257175" indent="-257175">
              <a:buFont typeface="Arial"/>
              <a:buChar char="•"/>
            </a:pPr>
            <a:endParaRPr lang="en-GB" sz="800" dirty="0"/>
          </a:p>
        </p:txBody>
      </p:sp>
    </p:spTree>
    <p:extLst>
      <p:ext uri="{BB962C8B-B14F-4D97-AF65-F5344CB8AC3E}">
        <p14:creationId xmlns:p14="http://schemas.microsoft.com/office/powerpoint/2010/main" val="1687600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4" y="1"/>
            <a:ext cx="9144001" cy="5157216"/>
          </a:xfrm>
          <a:prstGeom prst="rect">
            <a:avLst/>
          </a:prstGeom>
        </p:spPr>
      </p:pic>
      <p:sp>
        <p:nvSpPr>
          <p:cNvPr id="2" name="Title 1"/>
          <p:cNvSpPr>
            <a:spLocks noGrp="1"/>
          </p:cNvSpPr>
          <p:nvPr>
            <p:ph type="title"/>
          </p:nvPr>
        </p:nvSpPr>
        <p:spPr/>
        <p:txBody>
          <a:bodyPr/>
          <a:lstStyle/>
          <a:p>
            <a:r>
              <a:rPr lang="en-GB" dirty="0">
                <a:solidFill>
                  <a:schemeClr val="bg1"/>
                </a:solidFill>
              </a:rPr>
              <a:t>‘University of Jisc’</a:t>
            </a:r>
          </a:p>
        </p:txBody>
      </p:sp>
      <p:sp>
        <p:nvSpPr>
          <p:cNvPr id="5" name="Slide Number Placeholder 4"/>
          <p:cNvSpPr>
            <a:spLocks noGrp="1"/>
          </p:cNvSpPr>
          <p:nvPr>
            <p:ph type="sldNum" sz="quarter" idx="12"/>
          </p:nvPr>
        </p:nvSpPr>
        <p:spPr/>
        <p:txBody>
          <a:bodyPr/>
          <a:lstStyle/>
          <a:p>
            <a:fld id="{8768D980-8028-4768-849B-459B1B49463D}" type="slidenum">
              <a:rPr lang="en-GB" smtClean="0"/>
              <a:pPr/>
              <a:t>46</a:t>
            </a:fld>
            <a:endParaRPr lang="en-GB"/>
          </a:p>
        </p:txBody>
      </p:sp>
      <p:sp>
        <p:nvSpPr>
          <p:cNvPr id="6" name="Content Placeholder 6"/>
          <p:cNvSpPr txBox="1">
            <a:spLocks/>
          </p:cNvSpPr>
          <p:nvPr/>
        </p:nvSpPr>
        <p:spPr>
          <a:xfrm>
            <a:off x="906545" y="898564"/>
            <a:ext cx="7643455" cy="3779762"/>
          </a:xfrm>
          <a:prstGeom prst="rect">
            <a:avLst/>
          </a:prstGeom>
        </p:spPr>
        <p:txBody>
          <a:bodyPr vert="horz" lIns="0" tIns="0" rIns="0" bIns="0" rtlCol="0">
            <a:normAutofit/>
          </a:bodyPr>
          <a:lstStyle>
            <a:lvl1pPr marL="0" indent="0" algn="l" defTabSz="457200" rtl="0" eaLnBrk="1" latinLnBrk="0" hangingPunct="1">
              <a:lnSpc>
                <a:spcPct val="90000"/>
              </a:lnSpc>
              <a:spcBef>
                <a:spcPts val="1200"/>
              </a:spcBef>
              <a:buClr>
                <a:srgbClr val="8A96A0"/>
              </a:buClr>
              <a:buSzPct val="120000"/>
              <a:buFont typeface="Lucida Grande"/>
              <a:buNone/>
              <a:defRPr sz="1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8A96A0"/>
              </a:buClr>
              <a:buSzPct val="120000"/>
              <a:buFont typeface="Lucida Grande"/>
              <a:buNone/>
              <a:defRPr sz="28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8A96A0"/>
              </a:buClr>
              <a:buSzPct val="120000"/>
              <a:buFont typeface="Lucida Grande"/>
              <a:buNone/>
              <a:defRPr sz="24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8000" indent="-288000">
              <a:lnSpc>
                <a:spcPct val="100000"/>
              </a:lnSpc>
              <a:buFont typeface="Lucida Grande"/>
              <a:buChar char="»"/>
            </a:pPr>
            <a:r>
              <a:rPr lang="en-GB" sz="4000" dirty="0">
                <a:solidFill>
                  <a:schemeClr val="bg1"/>
                </a:solidFill>
              </a:rPr>
              <a:t>Virtual iteration of the service</a:t>
            </a:r>
          </a:p>
          <a:p>
            <a:pPr marL="288000" indent="-288000">
              <a:lnSpc>
                <a:spcPct val="100000"/>
              </a:lnSpc>
              <a:buFont typeface="Lucida Grande"/>
              <a:buChar char="»"/>
            </a:pPr>
            <a:r>
              <a:rPr lang="en-GB" sz="4000" dirty="0">
                <a:solidFill>
                  <a:schemeClr val="bg1"/>
                </a:solidFill>
              </a:rPr>
              <a:t>Using dummy (but real) data</a:t>
            </a:r>
          </a:p>
          <a:p>
            <a:pPr marL="288000" indent="-288000">
              <a:lnSpc>
                <a:spcPct val="100000"/>
              </a:lnSpc>
              <a:buFont typeface="Lucida Grande"/>
              <a:buChar char="»"/>
            </a:pPr>
            <a:r>
              <a:rPr lang="en-GB" sz="4000" dirty="0">
                <a:solidFill>
                  <a:schemeClr val="bg1"/>
                </a:solidFill>
              </a:rPr>
              <a:t>INTEGRATION</a:t>
            </a:r>
          </a:p>
          <a:p>
            <a:pPr marL="288000" indent="-288000">
              <a:lnSpc>
                <a:spcPct val="100000"/>
              </a:lnSpc>
              <a:buFont typeface="Lucida Grande"/>
              <a:buChar char="»"/>
            </a:pPr>
            <a:r>
              <a:rPr lang="en-GB" sz="4000" dirty="0">
                <a:solidFill>
                  <a:schemeClr val="bg1"/>
                </a:solidFill>
              </a:rPr>
              <a:t>Test environment for all stakeholders</a:t>
            </a:r>
          </a:p>
          <a:p>
            <a:pPr marL="288000" indent="-288000">
              <a:lnSpc>
                <a:spcPct val="100000"/>
              </a:lnSpc>
              <a:buFont typeface="Lucida Grande"/>
              <a:buChar char="»"/>
            </a:pPr>
            <a:endParaRPr lang="en-GB" sz="4000" dirty="0">
              <a:solidFill>
                <a:schemeClr val="bg1"/>
              </a:solidFill>
            </a:endParaRPr>
          </a:p>
          <a:p>
            <a:pPr marL="288000" indent="-288000">
              <a:lnSpc>
                <a:spcPct val="100000"/>
              </a:lnSpc>
              <a:buFont typeface="Lucida Grande"/>
              <a:buChar char="»"/>
            </a:pPr>
            <a:endParaRPr lang="en-GB" sz="4000" dirty="0"/>
          </a:p>
          <a:p>
            <a:pPr marL="288000" indent="-288000">
              <a:lnSpc>
                <a:spcPct val="100000"/>
              </a:lnSpc>
              <a:buFont typeface="Lucida Grande"/>
              <a:buChar char="»"/>
            </a:pPr>
            <a:endParaRPr lang="en-GB" sz="4000" dirty="0"/>
          </a:p>
          <a:p>
            <a:pPr marL="288000" indent="-288000">
              <a:lnSpc>
                <a:spcPct val="100000"/>
              </a:lnSpc>
              <a:buFont typeface="Lucida Grande"/>
              <a:buChar char="»"/>
            </a:pPr>
            <a:endParaRPr lang="en-GB" sz="2000" b="1" dirty="0"/>
          </a:p>
          <a:p>
            <a:pPr marL="257175" indent="-257175">
              <a:buFont typeface="Arial"/>
              <a:buChar char="•"/>
            </a:pPr>
            <a:endParaRPr lang="en-GB" dirty="0"/>
          </a:p>
        </p:txBody>
      </p:sp>
    </p:spTree>
    <p:extLst>
      <p:ext uri="{BB962C8B-B14F-4D97-AF65-F5344CB8AC3E}">
        <p14:creationId xmlns:p14="http://schemas.microsoft.com/office/powerpoint/2010/main" val="34728892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to Research @ Risk Portfolio</a:t>
            </a:r>
          </a:p>
        </p:txBody>
      </p:sp>
      <p:sp>
        <p:nvSpPr>
          <p:cNvPr id="5" name="Slide Number Placeholder 4"/>
          <p:cNvSpPr>
            <a:spLocks noGrp="1"/>
          </p:cNvSpPr>
          <p:nvPr>
            <p:ph type="sldNum" sz="quarter" idx="12"/>
          </p:nvPr>
        </p:nvSpPr>
        <p:spPr/>
        <p:txBody>
          <a:bodyPr/>
          <a:lstStyle/>
          <a:p>
            <a:fld id="{8768D980-8028-4768-849B-459B1B49463D}" type="slidenum">
              <a:rPr lang="en-GB" smtClean="0"/>
              <a:pPr/>
              <a:t>47</a:t>
            </a:fld>
            <a:endParaRPr lang="en-GB"/>
          </a:p>
        </p:txBody>
      </p:sp>
      <p:pic>
        <p:nvPicPr>
          <p:cNvPr id="3" name="Picture 2" descr="JI0041_RDM_shared_services_diagram_5_oct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596900"/>
            <a:ext cx="8711184" cy="3925824"/>
          </a:xfrm>
          <a:prstGeom prst="rect">
            <a:avLst/>
          </a:prstGeom>
        </p:spPr>
      </p:pic>
      <p:sp>
        <p:nvSpPr>
          <p:cNvPr id="6" name="Rectangle 5"/>
          <p:cNvSpPr/>
          <p:nvPr/>
        </p:nvSpPr>
        <p:spPr>
          <a:xfrm>
            <a:off x="3635825" y="1373691"/>
            <a:ext cx="1944000" cy="2626242"/>
          </a:xfrm>
          <a:prstGeom prst="rect">
            <a:avLst/>
          </a:prstGeom>
          <a:solidFill>
            <a:srgbClr val="E048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a:t>Research Data Shared Service Pilot</a:t>
            </a:r>
          </a:p>
        </p:txBody>
      </p:sp>
    </p:spTree>
    <p:extLst>
      <p:ext uri="{BB962C8B-B14F-4D97-AF65-F5344CB8AC3E}">
        <p14:creationId xmlns:p14="http://schemas.microsoft.com/office/powerpoint/2010/main" val="3252433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Governance</a:t>
            </a:r>
          </a:p>
        </p:txBody>
      </p:sp>
      <p:sp>
        <p:nvSpPr>
          <p:cNvPr id="5" name="Slide Number Placeholder 4"/>
          <p:cNvSpPr>
            <a:spLocks noGrp="1"/>
          </p:cNvSpPr>
          <p:nvPr>
            <p:ph type="sldNum" sz="quarter" idx="12"/>
          </p:nvPr>
        </p:nvSpPr>
        <p:spPr/>
        <p:txBody>
          <a:bodyPr/>
          <a:lstStyle/>
          <a:p>
            <a:fld id="{8768D980-8028-4768-849B-459B1B49463D}" type="slidenum">
              <a:rPr lang="en-GB" smtClean="0"/>
              <a:pPr/>
              <a:t>48</a:t>
            </a:fld>
            <a:endParaRPr lang="en-GB"/>
          </a:p>
        </p:txBody>
      </p:sp>
      <p:graphicFrame>
        <p:nvGraphicFramePr>
          <p:cNvPr id="4" name="Content Placeholder 3"/>
          <p:cNvGraphicFramePr>
            <a:graphicFrameLocks noGrp="1"/>
          </p:cNvGraphicFramePr>
          <p:nvPr>
            <p:ph idx="4294967295"/>
            <p:extLst/>
          </p:nvPr>
        </p:nvGraphicFramePr>
        <p:xfrm>
          <a:off x="1016000" y="571500"/>
          <a:ext cx="7434263" cy="4202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4536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a:lum contrast="-40000"/>
            <a:extLst>
              <a:ext uri="{28A0092B-C50C-407E-A947-70E740481C1C}">
                <a14:useLocalDpi xmlns:a14="http://schemas.microsoft.com/office/drawing/2010/main" val="0"/>
              </a:ext>
            </a:extLst>
          </a:blip>
          <a:srcRect/>
          <a:stretch/>
        </p:blipFill>
        <p:spPr>
          <a:xfrm>
            <a:off x="0" y="0"/>
            <a:ext cx="9144000" cy="5143500"/>
          </a:xfrm>
        </p:spPr>
      </p:pic>
      <p:sp>
        <p:nvSpPr>
          <p:cNvPr id="3" name="Rectangle 2"/>
          <p:cNvSpPr/>
          <p:nvPr/>
        </p:nvSpPr>
        <p:spPr>
          <a:xfrm>
            <a:off x="-14084" y="0"/>
            <a:ext cx="9158084" cy="5143500"/>
          </a:xfrm>
          <a:prstGeom prst="rect">
            <a:avLst/>
          </a:prstGeom>
          <a:solidFill>
            <a:schemeClr val="bg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chemeClr val="bg2"/>
                </a:solidFill>
              </a:rPr>
              <a:t>Engagement</a:t>
            </a:r>
          </a:p>
        </p:txBody>
      </p:sp>
      <p:sp>
        <p:nvSpPr>
          <p:cNvPr id="5" name="Slide Number Placeholder 4"/>
          <p:cNvSpPr>
            <a:spLocks noGrp="1"/>
          </p:cNvSpPr>
          <p:nvPr>
            <p:ph type="sldNum" sz="quarter" idx="12"/>
          </p:nvPr>
        </p:nvSpPr>
        <p:spPr/>
        <p:txBody>
          <a:bodyPr/>
          <a:lstStyle/>
          <a:p>
            <a:fld id="{8768D980-8028-4768-849B-459B1B49463D}" type="slidenum">
              <a:rPr lang="en-GB" smtClean="0"/>
              <a:pPr/>
              <a:t>49</a:t>
            </a:fld>
            <a:endParaRPr lang="en-GB"/>
          </a:p>
        </p:txBody>
      </p:sp>
      <p:sp>
        <p:nvSpPr>
          <p:cNvPr id="6" name="Content Placeholder 6"/>
          <p:cNvSpPr txBox="1">
            <a:spLocks/>
          </p:cNvSpPr>
          <p:nvPr/>
        </p:nvSpPr>
        <p:spPr>
          <a:xfrm>
            <a:off x="1058945" y="1050964"/>
            <a:ext cx="7643455" cy="3779762"/>
          </a:xfrm>
          <a:prstGeom prst="rect">
            <a:avLst/>
          </a:prstGeom>
        </p:spPr>
        <p:txBody>
          <a:bodyPr vert="horz" lIns="0" tIns="0" rIns="0" bIns="0" rtlCol="0">
            <a:normAutofit/>
          </a:bodyPr>
          <a:lstStyle>
            <a:lvl1pPr marL="0" indent="0" algn="l" defTabSz="457200" rtl="0" eaLnBrk="1" latinLnBrk="0" hangingPunct="1">
              <a:lnSpc>
                <a:spcPct val="90000"/>
              </a:lnSpc>
              <a:spcBef>
                <a:spcPts val="1200"/>
              </a:spcBef>
              <a:buClr>
                <a:srgbClr val="8A96A0"/>
              </a:buClr>
              <a:buSzPct val="120000"/>
              <a:buFont typeface="Lucida Grande"/>
              <a:buNone/>
              <a:defRPr sz="1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8A96A0"/>
              </a:buClr>
              <a:buSzPct val="120000"/>
              <a:buFont typeface="Lucida Grande"/>
              <a:buNone/>
              <a:defRPr sz="28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8A96A0"/>
              </a:buClr>
              <a:buSzPct val="120000"/>
              <a:buFont typeface="Lucida Grande"/>
              <a:buNone/>
              <a:defRPr sz="24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8A96A0"/>
              </a:buClr>
              <a:buSzPct val="120000"/>
              <a:buFont typeface="Lucida Grande"/>
              <a:buNone/>
              <a:defRPr sz="20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8000" indent="-288000">
              <a:lnSpc>
                <a:spcPct val="100000"/>
              </a:lnSpc>
              <a:buFont typeface="Lucida Grande"/>
              <a:buChar char="»"/>
            </a:pPr>
            <a:r>
              <a:rPr lang="en-GB" sz="4000" dirty="0">
                <a:solidFill>
                  <a:srgbClr val="FFFFFF"/>
                </a:solidFill>
                <a:hlinkClick r:id="rId4"/>
              </a:rPr>
              <a:t>Blog</a:t>
            </a:r>
            <a:endParaRPr lang="en-GB" sz="2400" dirty="0">
              <a:solidFill>
                <a:srgbClr val="FFFFFF"/>
              </a:solidFill>
            </a:endParaRPr>
          </a:p>
          <a:p>
            <a:pPr marL="288000" indent="-288000">
              <a:lnSpc>
                <a:spcPct val="100000"/>
              </a:lnSpc>
              <a:buFont typeface="Lucida Grande"/>
              <a:buChar char="»"/>
            </a:pPr>
            <a:r>
              <a:rPr lang="en-GB" sz="4000" dirty="0">
                <a:solidFill>
                  <a:srgbClr val="FFFFFF"/>
                </a:solidFill>
                <a:hlinkClick r:id="rId5"/>
              </a:rPr>
              <a:t>Research Data Network</a:t>
            </a:r>
            <a:endParaRPr lang="en-GB" sz="4000" dirty="0">
              <a:solidFill>
                <a:srgbClr val="FFFFFF"/>
              </a:solidFill>
            </a:endParaRPr>
          </a:p>
          <a:p>
            <a:pPr marL="288000" indent="-288000">
              <a:lnSpc>
                <a:spcPct val="100000"/>
              </a:lnSpc>
              <a:buFont typeface="Lucida Grande"/>
              <a:buChar char="»"/>
            </a:pPr>
            <a:r>
              <a:rPr lang="en-GB" sz="4000" dirty="0">
                <a:solidFill>
                  <a:srgbClr val="FFFFFF"/>
                </a:solidFill>
                <a:hlinkClick r:id="rId6"/>
              </a:rPr>
              <a:t>Research @ Risk</a:t>
            </a:r>
            <a:endParaRPr lang="en-GB" sz="4000" dirty="0">
              <a:solidFill>
                <a:srgbClr val="FFFFFF"/>
              </a:solidFill>
            </a:endParaRPr>
          </a:p>
          <a:p>
            <a:pPr marL="288000" indent="-288000">
              <a:lnSpc>
                <a:spcPct val="100000"/>
              </a:lnSpc>
              <a:buFont typeface="Lucida Grande"/>
              <a:buChar char="»"/>
            </a:pPr>
            <a:r>
              <a:rPr lang="en-GB" sz="4000" dirty="0">
                <a:solidFill>
                  <a:srgbClr val="FFFFFF"/>
                </a:solidFill>
                <a:hlinkClick r:id="rId7"/>
              </a:rPr>
              <a:t>Shared Service web page</a:t>
            </a:r>
            <a:endParaRPr lang="en-GB" sz="4000" dirty="0">
              <a:solidFill>
                <a:srgbClr val="FFFFFF"/>
              </a:solidFill>
            </a:endParaRPr>
          </a:p>
          <a:p>
            <a:pPr marL="288000" indent="-288000">
              <a:lnSpc>
                <a:spcPct val="100000"/>
              </a:lnSpc>
              <a:buFont typeface="Lucida Grande"/>
              <a:buChar char="»"/>
            </a:pPr>
            <a:endParaRPr lang="en-GB" sz="4000" dirty="0">
              <a:solidFill>
                <a:schemeClr val="bg1"/>
              </a:solidFill>
            </a:endParaRPr>
          </a:p>
          <a:p>
            <a:pPr marL="288000" indent="-288000">
              <a:lnSpc>
                <a:spcPct val="100000"/>
              </a:lnSpc>
              <a:buFont typeface="Lucida Grande"/>
              <a:buChar char="»"/>
            </a:pPr>
            <a:endParaRPr lang="en-GB" sz="4000" dirty="0">
              <a:solidFill>
                <a:schemeClr val="bg1"/>
              </a:solidFill>
            </a:endParaRPr>
          </a:p>
          <a:p>
            <a:pPr marL="288000" indent="-288000">
              <a:lnSpc>
                <a:spcPct val="100000"/>
              </a:lnSpc>
              <a:buFont typeface="Lucida Grande"/>
              <a:buChar char="»"/>
            </a:pPr>
            <a:endParaRPr lang="en-GB" sz="4000" dirty="0">
              <a:solidFill>
                <a:schemeClr val="bg1"/>
              </a:solidFill>
            </a:endParaRPr>
          </a:p>
          <a:p>
            <a:pPr marL="288000" indent="-288000">
              <a:lnSpc>
                <a:spcPct val="100000"/>
              </a:lnSpc>
              <a:buFont typeface="Lucida Grande"/>
              <a:buChar char="»"/>
            </a:pPr>
            <a:endParaRPr lang="en-GB" sz="2000" b="1" dirty="0">
              <a:solidFill>
                <a:schemeClr val="bg1"/>
              </a:solidFill>
            </a:endParaRPr>
          </a:p>
          <a:p>
            <a:pPr marL="257175" indent="-257175">
              <a:buFont typeface="Arial"/>
              <a:buChar char="•"/>
            </a:pPr>
            <a:endParaRPr lang="en-GB" dirty="0">
              <a:solidFill>
                <a:schemeClr val="bg1"/>
              </a:solidFill>
            </a:endParaRPr>
          </a:p>
        </p:txBody>
      </p:sp>
      <p:pic>
        <p:nvPicPr>
          <p:cNvPr id="7" name="Picture 6" descr="2013_Jisc_Logo_RGB300(19.5m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2815451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Data Movement</a:t>
            </a:r>
            <a:endParaRPr lang="en-US" dirty="0"/>
          </a:p>
        </p:txBody>
      </p:sp>
      <p:pic>
        <p:nvPicPr>
          <p:cNvPr id="2" name="Picture 1"/>
          <p:cNvPicPr>
            <a:picLocks noChangeAspect="1"/>
          </p:cNvPicPr>
          <p:nvPr/>
        </p:nvPicPr>
        <p:blipFill>
          <a:blip r:embed="rId3"/>
          <a:stretch>
            <a:fillRect/>
          </a:stretch>
        </p:blipFill>
        <p:spPr>
          <a:xfrm>
            <a:off x="20374" y="536052"/>
            <a:ext cx="4806268" cy="4336889"/>
          </a:xfrm>
          <a:prstGeom prst="rect">
            <a:avLst/>
          </a:prstGeom>
        </p:spPr>
      </p:pic>
      <p:sp>
        <p:nvSpPr>
          <p:cNvPr id="103" name="Content Placeholder 102"/>
          <p:cNvSpPr>
            <a:spLocks noGrp="1"/>
          </p:cNvSpPr>
          <p:nvPr>
            <p:ph sz="quarter" idx="15"/>
          </p:nvPr>
        </p:nvSpPr>
        <p:spPr>
          <a:xfrm>
            <a:off x="4471764" y="686848"/>
            <a:ext cx="4471930" cy="4035295"/>
          </a:xfrm>
        </p:spPr>
        <p:txBody>
          <a:bodyPr/>
          <a:lstStyle/>
          <a:p>
            <a:r>
              <a:rPr lang="en-US" sz="2200" dirty="0"/>
              <a:t>Janet Network:</a:t>
            </a:r>
          </a:p>
          <a:p>
            <a:pPr lvl="1"/>
            <a:r>
              <a:rPr lang="en-US" sz="2200" dirty="0"/>
              <a:t>A core across the UK of 200Gbit/s</a:t>
            </a:r>
          </a:p>
          <a:p>
            <a:pPr lvl="1"/>
            <a:r>
              <a:rPr lang="en-US" sz="2200" dirty="0"/>
              <a:t>19 regional distribution areas.</a:t>
            </a:r>
          </a:p>
          <a:p>
            <a:pPr lvl="1"/>
            <a:r>
              <a:rPr lang="en-US" sz="2200" dirty="0"/>
              <a:t>Resilient </a:t>
            </a:r>
          </a:p>
          <a:p>
            <a:pPr lvl="1"/>
            <a:r>
              <a:rPr lang="en-US" sz="2200" dirty="0"/>
              <a:t>~900 </a:t>
            </a:r>
            <a:r>
              <a:rPr lang="en-US" sz="2200" dirty="0" err="1"/>
              <a:t>organisations</a:t>
            </a:r>
            <a:r>
              <a:rPr lang="en-US" sz="2200" dirty="0"/>
              <a:t> connected</a:t>
            </a:r>
          </a:p>
          <a:p>
            <a:pPr lvl="1"/>
            <a:r>
              <a:rPr lang="en-US" sz="2200" dirty="0"/>
              <a:t>IP and circuit connection services </a:t>
            </a:r>
          </a:p>
          <a:p>
            <a:pPr lvl="1"/>
            <a:r>
              <a:rPr lang="en-US" sz="2200" dirty="0"/>
              <a:t>~1Tbit/s external connectivity</a:t>
            </a:r>
          </a:p>
          <a:p>
            <a:pPr lvl="1"/>
            <a:r>
              <a:rPr lang="en-US" sz="2200" dirty="0"/>
              <a:t>Overall availability: &gt;99.9</a:t>
            </a:r>
            <a:r>
              <a:rPr lang="en-US" sz="2200" dirty="0" smtClean="0"/>
              <a:t>%</a:t>
            </a:r>
          </a:p>
          <a:p>
            <a:pPr lvl="1"/>
            <a:r>
              <a:rPr lang="en-US" sz="2200" dirty="0" smtClean="0"/>
              <a:t>Security overlays</a:t>
            </a:r>
            <a:endParaRPr lang="en-US" sz="2200" dirty="0"/>
          </a:p>
          <a:p>
            <a:pPr marL="0" indent="0">
              <a:buNone/>
            </a:pPr>
            <a:endParaRPr lang="en-GB" sz="2200" dirty="0"/>
          </a:p>
        </p:txBody>
      </p:sp>
    </p:spTree>
    <p:extLst>
      <p:ext uri="{BB962C8B-B14F-4D97-AF65-F5344CB8AC3E}">
        <p14:creationId xmlns:p14="http://schemas.microsoft.com/office/powerpoint/2010/main" val="613312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2563200" y="2131295"/>
            <a:ext cx="3883378" cy="1975925"/>
          </a:xfrm>
          <a:prstGeom prst="rect">
            <a:avLst/>
          </a:prstGeom>
        </p:spPr>
        <p:txBody>
          <a:bodyPr wrap="square" lIns="0" tIns="0" rIns="0" bIns="0" anchor="t" anchorCtr="0">
            <a:normAutofit lnSpcReduction="10000"/>
          </a:bodyPr>
          <a:lstStyle>
            <a:lvl1pPr marL="0" indent="0" algn="l" defTabSz="457200" rtl="0" eaLnBrk="1" latinLnBrk="0" hangingPunct="1">
              <a:lnSpc>
                <a:spcPct val="90000"/>
              </a:lnSpc>
              <a:spcBef>
                <a:spcPts val="0"/>
              </a:spcBef>
              <a:buClr>
                <a:srgbClr val="DE481C"/>
              </a:buClr>
              <a:buSzPct val="120000"/>
              <a:buFont typeface="Lucida Grande"/>
              <a:buNone/>
              <a:defRPr sz="2000" b="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DE481C"/>
              </a:buClr>
              <a:buSzPct val="120000"/>
              <a:buFont typeface="Lucida Grande"/>
              <a:buNone/>
              <a:defRPr sz="2000" b="1"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DE481C"/>
              </a:buClr>
              <a:buSzPct val="120000"/>
              <a:buFont typeface="Lucida Grande"/>
              <a:buNone/>
              <a:defRPr sz="1800" b="1"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DE481C"/>
              </a:buClr>
              <a:buSzPct val="120000"/>
              <a:buFont typeface="Lucida Grande"/>
              <a:buNone/>
              <a:defRPr sz="1600" b="1"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DE481C"/>
              </a:buClr>
              <a:buSzPct val="120000"/>
              <a:buFont typeface="Lucida Grande"/>
              <a:buNone/>
              <a:defRPr sz="1600" b="1"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spcBef>
                <a:spcPts val="1200"/>
              </a:spcBef>
            </a:pPr>
            <a:r>
              <a:rPr lang="en-GB" sz="4600" dirty="0"/>
              <a:t>Thank you</a:t>
            </a:r>
            <a:r>
              <a:rPr lang="en-GB" sz="4600" dirty="0" smtClean="0"/>
              <a:t>!</a:t>
            </a:r>
          </a:p>
          <a:p>
            <a:pPr>
              <a:spcBef>
                <a:spcPts val="1200"/>
              </a:spcBef>
            </a:pPr>
            <a:endParaRPr lang="en-GB" sz="2800" dirty="0" smtClean="0"/>
          </a:p>
          <a:p>
            <a:pPr>
              <a:spcBef>
                <a:spcPts val="1200"/>
              </a:spcBef>
            </a:pPr>
            <a:r>
              <a:rPr lang="en-GB" sz="2200" i="1" dirty="0" smtClean="0"/>
              <a:t>Matthew Dovey, Jisc</a:t>
            </a:r>
          </a:p>
          <a:p>
            <a:pPr>
              <a:spcBef>
                <a:spcPts val="1200"/>
              </a:spcBef>
            </a:pPr>
            <a:r>
              <a:rPr lang="en-GB" i="1" dirty="0" smtClean="0">
                <a:hlinkClick r:id="rId3"/>
              </a:rPr>
              <a:t>matthew.dovey@jisc.ac.uk</a:t>
            </a:r>
            <a:r>
              <a:rPr lang="en-GB" sz="2200" i="1" dirty="0" smtClean="0"/>
              <a:t> </a:t>
            </a:r>
            <a:endParaRPr lang="en-GB" sz="2200" i="1" dirty="0"/>
          </a:p>
          <a:p>
            <a:pPr>
              <a:spcBef>
                <a:spcPts val="1200"/>
              </a:spcBef>
            </a:pPr>
            <a:endParaRPr lang="en-GB" sz="2400" dirty="0">
              <a:solidFill>
                <a:schemeClr val="tx1"/>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7781" y="4266527"/>
            <a:ext cx="767715" cy="268605"/>
          </a:xfrm>
          <a:prstGeom prst="rect">
            <a:avLst/>
          </a:prstGeom>
        </p:spPr>
      </p:pic>
      <p:sp>
        <p:nvSpPr>
          <p:cNvPr id="12" name="Text Placeholder 3"/>
          <p:cNvSpPr txBox="1">
            <a:spLocks/>
          </p:cNvSpPr>
          <p:nvPr/>
        </p:nvSpPr>
        <p:spPr>
          <a:xfrm>
            <a:off x="7337779" y="4612214"/>
            <a:ext cx="1572222" cy="270000"/>
          </a:xfrm>
          <a:prstGeom prst="rect">
            <a:avLst/>
          </a:prstGeom>
        </p:spPr>
        <p:txBody>
          <a:bodyPr lIns="0" tIns="0" rIns="0" bIns="0" anchor="ctr" anchorCtr="0">
            <a:normAutofit/>
          </a:bodyPr>
          <a:lstStyle>
            <a:lvl1pPr marL="0" indent="0" algn="l" defTabSz="457200" rtl="0" eaLnBrk="1" latinLnBrk="0" hangingPunct="1">
              <a:lnSpc>
                <a:spcPct val="90000"/>
              </a:lnSpc>
              <a:spcBef>
                <a:spcPts val="1200"/>
              </a:spcBef>
              <a:buClr>
                <a:srgbClr val="DE481C"/>
              </a:buClr>
              <a:buSzPct val="120000"/>
              <a:buFont typeface="Lucida Grande"/>
              <a:buNone/>
              <a:defRPr sz="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DE481C"/>
              </a:buClr>
              <a:buSzPct val="120000"/>
              <a:buFont typeface="Lucida Grande"/>
              <a:buNone/>
              <a:defRPr sz="12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DE481C"/>
              </a:buClr>
              <a:buSzPct val="120000"/>
              <a:buFont typeface="Lucida Grande"/>
              <a:buNone/>
              <a:defRPr sz="10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dirty="0"/>
              <a:t>Except where otherwise noted, this work is licensed under CC-BY-NC-ND</a:t>
            </a:r>
          </a:p>
        </p:txBody>
      </p:sp>
      <p:sp>
        <p:nvSpPr>
          <p:cNvPr id="2" name="Date Placeholder 1"/>
          <p:cNvSpPr>
            <a:spLocks noGrp="1"/>
          </p:cNvSpPr>
          <p:nvPr>
            <p:ph type="dt" sz="half" idx="10"/>
          </p:nvPr>
        </p:nvSpPr>
        <p:spPr/>
        <p:txBody>
          <a:bodyPr/>
          <a:lstStyle/>
          <a:p>
            <a:r>
              <a:rPr lang="en-US"/>
              <a:t>Sep 2016</a:t>
            </a:r>
            <a:endParaRPr lang="en-GB" dirty="0"/>
          </a:p>
        </p:txBody>
      </p:sp>
      <p:sp>
        <p:nvSpPr>
          <p:cNvPr id="3" name="Slide Number Placeholder 2"/>
          <p:cNvSpPr>
            <a:spLocks noGrp="1"/>
          </p:cNvSpPr>
          <p:nvPr>
            <p:ph type="sldNum" sz="quarter" idx="12"/>
          </p:nvPr>
        </p:nvSpPr>
        <p:spPr/>
        <p:txBody>
          <a:bodyPr/>
          <a:lstStyle/>
          <a:p>
            <a:fld id="{F0A55F06-C352-544E-8237-6F33909C7E7A}" type="slidenum">
              <a:rPr lang="en-GB" smtClean="0"/>
              <a:pPr/>
              <a:t>50</a:t>
            </a:fld>
            <a:endParaRPr lang="en-GB" dirty="0"/>
          </a:p>
        </p:txBody>
      </p:sp>
    </p:spTree>
    <p:extLst>
      <p:ext uri="{BB962C8B-B14F-4D97-AF65-F5344CB8AC3E}">
        <p14:creationId xmlns:p14="http://schemas.microsoft.com/office/powerpoint/2010/main" val="2539508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9828" y="1710000"/>
            <a:ext cx="8530172" cy="430887"/>
          </a:xfrm>
        </p:spPr>
        <p:txBody>
          <a:bodyPr/>
          <a:lstStyle/>
          <a:p>
            <a:r>
              <a:rPr lang="en-GB" dirty="0"/>
              <a:t>Questions and discussion</a:t>
            </a:r>
          </a:p>
        </p:txBody>
      </p:sp>
    </p:spTree>
    <p:extLst>
      <p:ext uri="{BB962C8B-B14F-4D97-AF65-F5344CB8AC3E}">
        <p14:creationId xmlns:p14="http://schemas.microsoft.com/office/powerpoint/2010/main" val="1230622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4001" y="2563575"/>
            <a:ext cx="8676000" cy="2075100"/>
          </a:xfrm>
        </p:spPr>
        <p:txBody>
          <a:bodyPr>
            <a:normAutofit fontScale="92500" lnSpcReduction="20000"/>
          </a:bodyPr>
          <a:lstStyle/>
          <a:p>
            <a:r>
              <a:rPr lang="en-US" dirty="0"/>
              <a:t>Shared </a:t>
            </a:r>
            <a:r>
              <a:rPr lang="en-US" dirty="0" smtClean="0"/>
              <a:t>Data Centre - South:</a:t>
            </a:r>
            <a:endParaRPr lang="en-US" dirty="0"/>
          </a:p>
          <a:p>
            <a:pPr lvl="1"/>
            <a:r>
              <a:rPr lang="en-US" sz="2400" dirty="0"/>
              <a:t>£900K HEFCE investment</a:t>
            </a:r>
          </a:p>
          <a:p>
            <a:pPr lvl="1"/>
            <a:r>
              <a:rPr lang="en-US" sz="2400" dirty="0"/>
              <a:t>Anchor tenants: Crick, KCL, LSE, QMUL, Sanger, UCL</a:t>
            </a:r>
          </a:p>
          <a:p>
            <a:pPr lvl="2"/>
            <a:r>
              <a:rPr lang="en-US" sz="2000" dirty="0">
                <a:hlinkClick r:id="rId3"/>
              </a:rPr>
              <a:t>www.jisc.ac.uk/shared-data-centre</a:t>
            </a:r>
            <a:r>
              <a:rPr lang="en-US" sz="2000" dirty="0"/>
              <a:t> </a:t>
            </a:r>
            <a:endParaRPr lang="en-US" dirty="0"/>
          </a:p>
          <a:p>
            <a:r>
              <a:rPr lang="en-US" dirty="0" smtClean="0"/>
              <a:t>Shared Data Centre – North</a:t>
            </a:r>
          </a:p>
          <a:p>
            <a:pPr lvl="1"/>
            <a:r>
              <a:rPr lang="en-US" sz="2200" dirty="0" err="1" smtClean="0"/>
              <a:t>Finalising</a:t>
            </a:r>
            <a:r>
              <a:rPr lang="en-US" sz="2200" dirty="0" smtClean="0"/>
              <a:t> procurement</a:t>
            </a:r>
            <a:endParaRPr lang="en-US" sz="2200" dirty="0"/>
          </a:p>
          <a:p>
            <a:endParaRPr lang="en-US" dirty="0"/>
          </a:p>
        </p:txBody>
      </p:sp>
      <p:sp>
        <p:nvSpPr>
          <p:cNvPr id="3" name="Title 2"/>
          <p:cNvSpPr>
            <a:spLocks noGrp="1"/>
          </p:cNvSpPr>
          <p:nvPr>
            <p:ph type="title"/>
          </p:nvPr>
        </p:nvSpPr>
        <p:spPr/>
        <p:txBody>
          <a:bodyPr>
            <a:normAutofit/>
          </a:bodyPr>
          <a:lstStyle/>
          <a:p>
            <a:r>
              <a:rPr lang="en-GB" b="1" dirty="0"/>
              <a:t>An environment for housing infrastructure</a:t>
            </a:r>
            <a:endParaRPr lang="en-US" dirty="0"/>
          </a:p>
        </p:txBody>
      </p:sp>
      <p:pic>
        <p:nvPicPr>
          <p:cNvPr id="7" name="Picture 6"/>
          <p:cNvPicPr>
            <a:picLocks noChangeAspect="1"/>
          </p:cNvPicPr>
          <p:nvPr/>
        </p:nvPicPr>
        <p:blipFill>
          <a:blip r:embed="rId4"/>
          <a:stretch>
            <a:fillRect/>
          </a:stretch>
        </p:blipFill>
        <p:spPr>
          <a:xfrm>
            <a:off x="1105500" y="596901"/>
            <a:ext cx="6537000" cy="17207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9977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939" b="9939"/>
          <a:stretch>
            <a:fillRect/>
          </a:stretch>
        </p:blipFill>
        <p:spPr>
          <a:xfrm>
            <a:off x="0" y="-4500"/>
            <a:ext cx="9144000" cy="5148000"/>
          </a:xfrm>
        </p:spPr>
      </p:pic>
    </p:spTree>
    <p:extLst>
      <p:ext uri="{BB962C8B-B14F-4D97-AF65-F5344CB8AC3E}">
        <p14:creationId xmlns:p14="http://schemas.microsoft.com/office/powerpoint/2010/main" val="1207603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0" y="4402013"/>
            <a:ext cx="9144000" cy="6995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itle 1"/>
          <p:cNvSpPr>
            <a:spLocks noGrp="1"/>
          </p:cNvSpPr>
          <p:nvPr>
            <p:ph type="title"/>
          </p:nvPr>
        </p:nvSpPr>
        <p:spPr>
          <a:xfrm>
            <a:off x="4211960" y="-345853"/>
            <a:ext cx="4703696" cy="871526"/>
          </a:xfrm>
        </p:spPr>
        <p:txBody>
          <a:bodyPr/>
          <a:lstStyle/>
          <a:p>
            <a:r>
              <a:rPr lang="en-GB" dirty="0" smtClean="0"/>
              <a:t>Research data discovery UK</a:t>
            </a:r>
            <a:endParaRPr lang="en-GB" dirty="0"/>
          </a:p>
        </p:txBody>
      </p:sp>
      <p:sp>
        <p:nvSpPr>
          <p:cNvPr id="20" name="Content Placeholder 2"/>
          <p:cNvSpPr>
            <a:spLocks noGrp="1"/>
          </p:cNvSpPr>
          <p:nvPr>
            <p:ph idx="1"/>
          </p:nvPr>
        </p:nvSpPr>
        <p:spPr>
          <a:xfrm>
            <a:off x="462436" y="915566"/>
            <a:ext cx="3193157" cy="3774479"/>
          </a:xfrm>
        </p:spPr>
        <p:txBody>
          <a:bodyPr>
            <a:normAutofit/>
          </a:bodyPr>
          <a:lstStyle/>
          <a:p>
            <a:pPr marL="0" indent="0">
              <a:buNone/>
            </a:pPr>
            <a:r>
              <a:rPr lang="en-GB" sz="1800" dirty="0" smtClean="0"/>
              <a:t>A search tool to help researchers find research data across all UK repositories and data portals. This will encourage reuse of research data, particularly in interdisciplinary research as well as making data citation easier. </a:t>
            </a:r>
          </a:p>
          <a:p>
            <a:pPr marL="0" indent="0">
              <a:buNone/>
            </a:pPr>
            <a:r>
              <a:rPr lang="en-GB" sz="1800" dirty="0" smtClean="0"/>
              <a:t>The alpha version of the service is available now, with &gt;14k datasets aggregated.</a:t>
            </a:r>
          </a:p>
          <a:p>
            <a:pPr marL="0" indent="0">
              <a:buNone/>
            </a:pPr>
            <a:r>
              <a:rPr lang="en-GB" sz="1200" dirty="0">
                <a:hlinkClick r:id="rId3"/>
              </a:rPr>
              <a:t>http://</a:t>
            </a:r>
            <a:r>
              <a:rPr lang="en-GB" sz="1200" dirty="0" smtClean="0">
                <a:hlinkClick r:id="rId3"/>
              </a:rPr>
              <a:t>ckan.data.alpha.jisc.ac.uk/dataset</a:t>
            </a:r>
            <a:r>
              <a:rPr lang="en-GB" sz="1200" dirty="0" smtClean="0"/>
              <a:t> </a:t>
            </a:r>
            <a:endParaRPr lang="en-GB" sz="1200" dirty="0"/>
          </a:p>
          <a:p>
            <a:endParaRPr lang="en-GB" dirty="0" smtClean="0"/>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2370" y="3219822"/>
            <a:ext cx="4647310" cy="1611020"/>
          </a:xfrm>
          <a:prstGeom prst="rect">
            <a:avLst/>
          </a:prstGeom>
        </p:spPr>
      </p:pic>
      <p:sp>
        <p:nvSpPr>
          <p:cNvPr id="25" name="Rectangle 24"/>
          <p:cNvSpPr/>
          <p:nvPr/>
        </p:nvSpPr>
        <p:spPr>
          <a:xfrm>
            <a:off x="3563888" y="4515966"/>
            <a:ext cx="5112568" cy="24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5218936" y="4517707"/>
            <a:ext cx="973868" cy="646331"/>
          </a:xfrm>
          <a:prstGeom prst="rect">
            <a:avLst/>
          </a:prstGeom>
          <a:noFill/>
        </p:spPr>
        <p:txBody>
          <a:bodyPr wrap="square" rtlCol="0">
            <a:spAutoFit/>
          </a:bodyPr>
          <a:lstStyle/>
          <a:p>
            <a:pPr algn="ctr"/>
            <a:r>
              <a:rPr lang="en-GB" sz="1200" dirty="0" smtClean="0"/>
              <a:t>Beta</a:t>
            </a:r>
          </a:p>
          <a:p>
            <a:pPr algn="ctr"/>
            <a:r>
              <a:rPr lang="en-GB" sz="1200" dirty="0" smtClean="0"/>
              <a:t>Summer</a:t>
            </a:r>
          </a:p>
          <a:p>
            <a:pPr algn="ctr"/>
            <a:r>
              <a:rPr lang="en-GB" sz="1200" dirty="0" smtClean="0"/>
              <a:t>2016</a:t>
            </a:r>
            <a:endParaRPr lang="en-GB" sz="1200" dirty="0"/>
          </a:p>
        </p:txBody>
      </p:sp>
      <p:sp>
        <p:nvSpPr>
          <p:cNvPr id="27" name="TextBox 26"/>
          <p:cNvSpPr txBox="1"/>
          <p:nvPr/>
        </p:nvSpPr>
        <p:spPr>
          <a:xfrm>
            <a:off x="5985013" y="4520158"/>
            <a:ext cx="1029877" cy="646331"/>
          </a:xfrm>
          <a:prstGeom prst="rect">
            <a:avLst/>
          </a:prstGeom>
          <a:noFill/>
        </p:spPr>
        <p:txBody>
          <a:bodyPr wrap="square" rtlCol="0">
            <a:spAutoFit/>
          </a:bodyPr>
          <a:lstStyle/>
          <a:p>
            <a:pPr algn="ctr"/>
            <a:r>
              <a:rPr lang="en-GB" sz="1200" dirty="0" smtClean="0"/>
              <a:t>Service development</a:t>
            </a:r>
          </a:p>
          <a:p>
            <a:pPr algn="ctr"/>
            <a:r>
              <a:rPr lang="en-GB" sz="1200" dirty="0" smtClean="0"/>
              <a:t>Early 2017</a:t>
            </a:r>
            <a:endParaRPr lang="en-GB"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3117" y="577342"/>
            <a:ext cx="4152539" cy="2646016"/>
          </a:xfrm>
          <a:prstGeom prst="rect">
            <a:avLst/>
          </a:prstGeom>
        </p:spPr>
      </p:pic>
    </p:spTree>
    <p:extLst>
      <p:ext uri="{BB962C8B-B14F-4D97-AF65-F5344CB8AC3E}">
        <p14:creationId xmlns:p14="http://schemas.microsoft.com/office/powerpoint/2010/main" val="737117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4402013"/>
            <a:ext cx="9144000" cy="6995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Title 1"/>
          <p:cNvSpPr>
            <a:spLocks noGrp="1"/>
          </p:cNvSpPr>
          <p:nvPr>
            <p:ph type="title"/>
          </p:nvPr>
        </p:nvSpPr>
        <p:spPr>
          <a:xfrm>
            <a:off x="3419286" y="-349138"/>
            <a:ext cx="5493478" cy="871526"/>
          </a:xfrm>
        </p:spPr>
        <p:txBody>
          <a:bodyPr/>
          <a:lstStyle/>
          <a:p>
            <a:r>
              <a:rPr lang="en-GB" dirty="0" smtClean="0"/>
              <a:t>Research data usage and metrics</a:t>
            </a:r>
            <a:endParaRPr lang="en-GB" dirty="0"/>
          </a:p>
        </p:txBody>
      </p:sp>
      <p:sp>
        <p:nvSpPr>
          <p:cNvPr id="30" name="Content Placeholder 2"/>
          <p:cNvSpPr>
            <a:spLocks noGrp="1"/>
          </p:cNvSpPr>
          <p:nvPr>
            <p:ph idx="1"/>
          </p:nvPr>
        </p:nvSpPr>
        <p:spPr>
          <a:xfrm>
            <a:off x="493200" y="907615"/>
            <a:ext cx="2494624" cy="3672408"/>
          </a:xfrm>
        </p:spPr>
        <p:txBody>
          <a:bodyPr>
            <a:noAutofit/>
          </a:bodyPr>
          <a:lstStyle/>
          <a:p>
            <a:pPr marL="0" indent="0">
              <a:buNone/>
            </a:pPr>
            <a:r>
              <a:rPr lang="en-GB" sz="1800" dirty="0" smtClean="0"/>
              <a:t>A prototype </a:t>
            </a:r>
            <a:r>
              <a:rPr lang="en-GB" sz="1800" dirty="0"/>
              <a:t>service </a:t>
            </a:r>
            <a:r>
              <a:rPr lang="en-GB" sz="1800" dirty="0" smtClean="0"/>
              <a:t>for tracking usage </a:t>
            </a:r>
            <a:r>
              <a:rPr lang="en-GB" sz="1800" dirty="0"/>
              <a:t>measures and other metrics </a:t>
            </a:r>
            <a:r>
              <a:rPr lang="en-GB" sz="1800" dirty="0" smtClean="0"/>
              <a:t>to help assess research </a:t>
            </a:r>
            <a:r>
              <a:rPr lang="en-GB" sz="1800" dirty="0"/>
              <a:t>data </a:t>
            </a:r>
            <a:r>
              <a:rPr lang="en-GB" sz="1800" dirty="0" smtClean="0"/>
              <a:t>impact and use. Initially </a:t>
            </a:r>
            <a:r>
              <a:rPr lang="en-GB" sz="1800" dirty="0"/>
              <a:t>we will run an instance </a:t>
            </a:r>
            <a:r>
              <a:rPr lang="en-GB" sz="1800" dirty="0" smtClean="0"/>
              <a:t>of the </a:t>
            </a:r>
            <a:r>
              <a:rPr lang="en-GB" sz="1800" dirty="0"/>
              <a:t>current repository usage statistics service </a:t>
            </a:r>
            <a:r>
              <a:rPr lang="en-GB" sz="1800" dirty="0" smtClean="0"/>
              <a:t>(IRUS-UK) across </a:t>
            </a:r>
            <a:r>
              <a:rPr lang="en-GB" sz="1800" dirty="0"/>
              <a:t>research data repositories. </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2370" y="3219822"/>
            <a:ext cx="4647310" cy="1611020"/>
          </a:xfrm>
          <a:prstGeom prst="rect">
            <a:avLst/>
          </a:prstGeom>
        </p:spPr>
      </p:pic>
      <p:sp>
        <p:nvSpPr>
          <p:cNvPr id="32" name="Rectangle 31"/>
          <p:cNvSpPr/>
          <p:nvPr/>
        </p:nvSpPr>
        <p:spPr>
          <a:xfrm>
            <a:off x="3563888" y="4515966"/>
            <a:ext cx="5112568" cy="24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p:cNvSpPr txBox="1"/>
          <p:nvPr/>
        </p:nvSpPr>
        <p:spPr>
          <a:xfrm>
            <a:off x="5192157" y="4524350"/>
            <a:ext cx="973868" cy="646331"/>
          </a:xfrm>
          <a:prstGeom prst="rect">
            <a:avLst/>
          </a:prstGeom>
          <a:noFill/>
        </p:spPr>
        <p:txBody>
          <a:bodyPr wrap="square" rtlCol="0">
            <a:spAutoFit/>
          </a:bodyPr>
          <a:lstStyle/>
          <a:p>
            <a:pPr algn="ctr"/>
            <a:r>
              <a:rPr lang="en-GB" sz="1200" dirty="0" smtClean="0"/>
              <a:t>Beta</a:t>
            </a:r>
          </a:p>
          <a:p>
            <a:pPr algn="ctr"/>
            <a:r>
              <a:rPr lang="en-GB" sz="1200" dirty="0" smtClean="0"/>
              <a:t>Summer </a:t>
            </a:r>
          </a:p>
          <a:p>
            <a:pPr algn="ctr"/>
            <a:r>
              <a:rPr lang="en-GB" sz="1200" dirty="0" smtClean="0"/>
              <a:t>2016</a:t>
            </a:r>
            <a:endParaRPr lang="en-GB" sz="1200" dirty="0"/>
          </a:p>
        </p:txBody>
      </p:sp>
      <p:sp>
        <p:nvSpPr>
          <p:cNvPr id="34" name="TextBox 33"/>
          <p:cNvSpPr txBox="1"/>
          <p:nvPr/>
        </p:nvSpPr>
        <p:spPr>
          <a:xfrm>
            <a:off x="5986678" y="4520158"/>
            <a:ext cx="1064926" cy="646331"/>
          </a:xfrm>
          <a:prstGeom prst="rect">
            <a:avLst/>
          </a:prstGeom>
          <a:noFill/>
        </p:spPr>
        <p:txBody>
          <a:bodyPr wrap="square" rtlCol="0">
            <a:spAutoFit/>
          </a:bodyPr>
          <a:lstStyle/>
          <a:p>
            <a:pPr algn="ctr"/>
            <a:r>
              <a:rPr lang="en-GB" sz="1200" dirty="0" smtClean="0"/>
              <a:t>Service development</a:t>
            </a:r>
          </a:p>
          <a:p>
            <a:pPr algn="ctr"/>
            <a:r>
              <a:rPr lang="en-GB" sz="1200" dirty="0" smtClean="0"/>
              <a:t>Early 2017</a:t>
            </a:r>
            <a:endParaRPr lang="en-GB" sz="12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296" y="667853"/>
            <a:ext cx="5285832" cy="2396796"/>
          </a:xfrm>
          <a:prstGeom prst="rect">
            <a:avLst/>
          </a:prstGeom>
        </p:spPr>
      </p:pic>
    </p:spTree>
    <p:extLst>
      <p:ext uri="{BB962C8B-B14F-4D97-AF65-F5344CB8AC3E}">
        <p14:creationId xmlns:p14="http://schemas.microsoft.com/office/powerpoint/2010/main" val="1555946701"/>
      </p:ext>
    </p:extLst>
  </p:cSld>
  <p:clrMapOvr>
    <a:masterClrMapping/>
  </p:clrMapOvr>
  <p:timing>
    <p:tnLst>
      <p:par>
        <p:cTn id="1" dur="indefinite" restart="never" nodeType="tmRoot"/>
      </p:par>
    </p:tnLst>
  </p:timing>
</p:sld>
</file>

<file path=ppt/theme/theme1.xml><?xml version="1.0" encoding="utf-8"?>
<a:theme xmlns:a="http://schemas.openxmlformats.org/drawingml/2006/main" name="Jisc Theme">
  <a:themeElements>
    <a:clrScheme name="Jisc 2013 1">
      <a:dk1>
        <a:srgbClr val="2C3841"/>
      </a:dk1>
      <a:lt1>
        <a:srgbClr val="FFFFFF"/>
      </a:lt1>
      <a:dk2>
        <a:srgbClr val="DE481C"/>
      </a:dk2>
      <a:lt2>
        <a:srgbClr val="9F3515"/>
      </a:lt2>
      <a:accent1>
        <a:srgbClr val="E61554"/>
      </a:accent1>
      <a:accent2>
        <a:srgbClr val="F9B000"/>
      </a:accent2>
      <a:accent3>
        <a:srgbClr val="B2BB1C"/>
      </a:accent3>
      <a:accent4>
        <a:srgbClr val="0092CB"/>
      </a:accent4>
      <a:accent5>
        <a:srgbClr val="B71A8B"/>
      </a:accent5>
      <a:accent6>
        <a:srgbClr val="CADCF0"/>
      </a:accent6>
      <a:hlink>
        <a:srgbClr val="DE481C"/>
      </a:hlink>
      <a:folHlink>
        <a:srgbClr val="DE481C"/>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Jisc Theme">
  <a:themeElements>
    <a:clrScheme name="Jisc 2013 1">
      <a:dk1>
        <a:srgbClr val="2C3841"/>
      </a:dk1>
      <a:lt1>
        <a:srgbClr val="FFFFFF"/>
      </a:lt1>
      <a:dk2>
        <a:srgbClr val="DE481C"/>
      </a:dk2>
      <a:lt2>
        <a:srgbClr val="9F3515"/>
      </a:lt2>
      <a:accent1>
        <a:srgbClr val="E61554"/>
      </a:accent1>
      <a:accent2>
        <a:srgbClr val="F9B000"/>
      </a:accent2>
      <a:accent3>
        <a:srgbClr val="B2BB1C"/>
      </a:accent3>
      <a:accent4>
        <a:srgbClr val="0092CB"/>
      </a:accent4>
      <a:accent5>
        <a:srgbClr val="B71A8B"/>
      </a:accent5>
      <a:accent6>
        <a:srgbClr val="CADCF0"/>
      </a:accent6>
      <a:hlink>
        <a:srgbClr val="DE481C"/>
      </a:hlink>
      <a:folHlink>
        <a:srgbClr val="DE481C"/>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Jisc Content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nchor="ctr" anchorCtr="0">
        <a:spAutoFit/>
      </a:bodyPr>
      <a:lstStyle>
        <a:defPPr>
          <a:lnSpc>
            <a:spcPct val="99000"/>
          </a:lnSpc>
          <a:defRPr sz="2000" dirty="0" err="1" smtClean="0"/>
        </a:defPPr>
      </a:lstStyle>
    </a:txDef>
  </a:objectDefaults>
  <a:extraClrSchemeLst/>
  <a:extLst>
    <a:ext uri="{05A4C25C-085E-4340-85A3-A5531E510DB2}">
      <thm15:themeFamily xmlns:thm15="http://schemas.microsoft.com/office/thememl/2012/main" name="Jisc Standard 16-9 Mar 2015.potx" id="{932D912D-11CF-44FC-990C-E1C440572D42}" vid="{41AA9286-7D22-4A79-8B2F-04BB83FE06C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5BB710563C6734280B0667CBB68BC3E" ma:contentTypeVersion="2" ma:contentTypeDescription="Create a new document." ma:contentTypeScope="" ma:versionID="7f5c842b2ff94544a6d4b38ada5b90fa">
  <xsd:schema xmlns:xsd="http://www.w3.org/2001/XMLSchema" xmlns:xs="http://www.w3.org/2001/XMLSchema" xmlns:p="http://schemas.microsoft.com/office/2006/metadata/properties" xmlns:ns3="9431a2ac-814f-40a8-aff1-fa96535c22ae" targetNamespace="http://schemas.microsoft.com/office/2006/metadata/properties" ma:root="true" ma:fieldsID="3009fbb1af07d9ba19906092802594f6" ns3:_="">
    <xsd:import namespace="9431a2ac-814f-40a8-aff1-fa96535c22ae"/>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1a2ac-814f-40a8-aff1-fa96535c22a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79c6cfb5-50bc-4fca-81ee-f60fcea9a646" ContentTypeId="0x0101" PreviousValue="false"/>
</file>

<file path=customXml/itemProps1.xml><?xml version="1.0" encoding="utf-8"?>
<ds:datastoreItem xmlns:ds="http://schemas.openxmlformats.org/officeDocument/2006/customXml" ds:itemID="{475525E9-4126-4D4B-9907-6D33285AA38C}">
  <ds:schemaRefs>
    <ds:schemaRef ds:uri="http://purl.org/dc/elements/1.1/"/>
    <ds:schemaRef ds:uri="http://purl.org/dc/dcmitype/"/>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9431a2ac-814f-40a8-aff1-fa96535c22ae"/>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49BCF2D-167A-4039-A1BB-CF3FA6F94A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31a2ac-814f-40a8-aff1-fa96535c22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CB19FC-11A8-48A6-9A46-45A9A6420402}">
  <ds:schemaRefs>
    <ds:schemaRef ds:uri="http://schemas.microsoft.com/sharepoint/v3/contenttype/forms"/>
  </ds:schemaRefs>
</ds:datastoreItem>
</file>

<file path=customXml/itemProps4.xml><?xml version="1.0" encoding="utf-8"?>
<ds:datastoreItem xmlns:ds="http://schemas.openxmlformats.org/officeDocument/2006/customXml" ds:itemID="{5DB2B5E5-34B5-4ACA-959B-1544702B5622}">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3609</Words>
  <Application>Microsoft Office PowerPoint</Application>
  <PresentationFormat>Bildschirmpräsentation (16:9)</PresentationFormat>
  <Paragraphs>616</Paragraphs>
  <Slides>51</Slides>
  <Notes>30</Notes>
  <HiddenSlides>0</HiddenSlides>
  <MMClips>0</MMClips>
  <ScaleCrop>false</ScaleCrop>
  <HeadingPairs>
    <vt:vector size="6" baseType="variant">
      <vt:variant>
        <vt:lpstr>Verwendete Schriftarten</vt:lpstr>
      </vt:variant>
      <vt:variant>
        <vt:i4>8</vt:i4>
      </vt:variant>
      <vt:variant>
        <vt:lpstr>Design</vt:lpstr>
      </vt:variant>
      <vt:variant>
        <vt:i4>3</vt:i4>
      </vt:variant>
      <vt:variant>
        <vt:lpstr>Folientitel</vt:lpstr>
      </vt:variant>
      <vt:variant>
        <vt:i4>51</vt:i4>
      </vt:variant>
    </vt:vector>
  </HeadingPairs>
  <TitlesOfParts>
    <vt:vector size="62" baseType="lpstr">
      <vt:lpstr>MS PGothic</vt:lpstr>
      <vt:lpstr>Arial</vt:lpstr>
      <vt:lpstr>Calibri</vt:lpstr>
      <vt:lpstr>Corbel</vt:lpstr>
      <vt:lpstr>Courier New</vt:lpstr>
      <vt:lpstr>Lucida Grande</vt:lpstr>
      <vt:lpstr>Times New Roman</vt:lpstr>
      <vt:lpstr>Wingdings</vt:lpstr>
      <vt:lpstr>Jisc Theme</vt:lpstr>
      <vt:lpstr>2_Jisc Theme</vt:lpstr>
      <vt:lpstr>Jisc Content Slides</vt:lpstr>
      <vt:lpstr>Beyond the "under-desk datacentre"</vt:lpstr>
      <vt:lpstr>About Jisc</vt:lpstr>
      <vt:lpstr>Our vision and aim</vt:lpstr>
      <vt:lpstr>We do… three main things</vt:lpstr>
      <vt:lpstr>Data Movement</vt:lpstr>
      <vt:lpstr>An environment for housing infrastructure</vt:lpstr>
      <vt:lpstr>PowerPoint-Präsentation</vt:lpstr>
      <vt:lpstr>Research data discovery UK</vt:lpstr>
      <vt:lpstr>Research data usage and metrics</vt:lpstr>
      <vt:lpstr>National research data shared service</vt:lpstr>
      <vt:lpstr>History</vt:lpstr>
      <vt:lpstr>Why Research Data Management?</vt:lpstr>
      <vt:lpstr>The reality …</vt:lpstr>
      <vt:lpstr>“Its not just curation, retrieving and  integrating data its also what we do with it!” </vt:lpstr>
      <vt:lpstr>PowerPoint-Präsentation</vt:lpstr>
      <vt:lpstr>Evidence that significant data loss occurs</vt:lpstr>
      <vt:lpstr>UK Research Data Service Study - 2009</vt:lpstr>
      <vt:lpstr>Jisc Managing Research Data Programme, 2011-13</vt:lpstr>
      <vt:lpstr>Need for Training in RDM and Data Skills</vt:lpstr>
      <vt:lpstr>Researcher Guidance</vt:lpstr>
      <vt:lpstr>Functions of an Institutional RDM Service</vt:lpstr>
      <vt:lpstr>PowerPoint-Präsentation</vt:lpstr>
      <vt:lpstr>More visions</vt:lpstr>
      <vt:lpstr>Data as New Output of Research</vt:lpstr>
      <vt:lpstr>Royal Society Science as an Open Enterprise Report, 2012</vt:lpstr>
      <vt:lpstr>G8 Science Ministers Statement London UK, 12 June 2013</vt:lpstr>
      <vt:lpstr>And so on…</vt:lpstr>
      <vt:lpstr>The Present Context</vt:lpstr>
      <vt:lpstr>EPSRC Policy</vt:lpstr>
      <vt:lpstr>Research Funder Policies</vt:lpstr>
      <vt:lpstr>Concordat on Open Research Data – July 2016</vt:lpstr>
      <vt:lpstr>UK e-Infrastructure</vt:lpstr>
      <vt:lpstr>Data Infrastructure</vt:lpstr>
      <vt:lpstr>Data Infrastructure</vt:lpstr>
      <vt:lpstr>Jisc Research Data Shared Service</vt:lpstr>
      <vt:lpstr>Key Drivers</vt:lpstr>
      <vt:lpstr>Vision and Goals</vt:lpstr>
      <vt:lpstr>A  KEY requirement </vt:lpstr>
      <vt:lpstr>High level RDM Architecture</vt:lpstr>
      <vt:lpstr>Pilot Shared Service Scope</vt:lpstr>
      <vt:lpstr>Interoperability and Standards</vt:lpstr>
      <vt:lpstr>Research Data Shared Service Timeline</vt:lpstr>
      <vt:lpstr>Where are we now?</vt:lpstr>
      <vt:lpstr>Pilots</vt:lpstr>
      <vt:lpstr>Working in Collaboration</vt:lpstr>
      <vt:lpstr>‘University of Jisc’</vt:lpstr>
      <vt:lpstr>Links to Research @ Risk Portfolio</vt:lpstr>
      <vt:lpstr>Governance</vt:lpstr>
      <vt:lpstr>Engagement</vt:lpstr>
      <vt:lpstr>PowerPoint-Präsentation</vt:lpstr>
      <vt:lpstr>Questions and discussion</vt:lpstr>
    </vt:vector>
  </TitlesOfParts>
  <Company>iD Factory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Lisney</dc:creator>
  <cp:lastModifiedBy>Aula</cp:lastModifiedBy>
  <cp:revision>462</cp:revision>
  <cp:lastPrinted>2015-03-11T09:16:11Z</cp:lastPrinted>
  <dcterms:created xsi:type="dcterms:W3CDTF">2013-10-10T15:07:08Z</dcterms:created>
  <dcterms:modified xsi:type="dcterms:W3CDTF">2016-10-05T13:16:28Z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0x01010045BB710563C6734280B0667CBB68BC3E</vt:lpwstr>
  </property>
  <property fmtid="{D5CDD505-2E9C-101B-9397-08002B2CF9AE}" pid="3" name="IsMyDocuments">
    <vt:bool>true</vt:bool>
  </property>
</Properties>
</file>