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724" r:id="rId4"/>
  </p:sldMasterIdLst>
  <p:notesMasterIdLst>
    <p:notesMasterId r:id="rId14"/>
  </p:notesMasterIdLst>
  <p:handoutMasterIdLst>
    <p:handoutMasterId r:id="rId15"/>
  </p:handoutMasterIdLst>
  <p:sldIdLst>
    <p:sldId id="257" r:id="rId5"/>
    <p:sldId id="304" r:id="rId6"/>
    <p:sldId id="324" r:id="rId7"/>
    <p:sldId id="296" r:id="rId8"/>
    <p:sldId id="327" r:id="rId9"/>
    <p:sldId id="328" r:id="rId10"/>
    <p:sldId id="326" r:id="rId11"/>
    <p:sldId id="329" r:id="rId12"/>
    <p:sldId id="330" r:id="rId13"/>
  </p:sldIdLst>
  <p:sldSz cx="9144000" cy="6858000" type="screen4x3"/>
  <p:notesSz cx="6858000" cy="9947275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ＭＳ Ｐゴシック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E63329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91" autoAdjust="0"/>
  </p:normalViewPr>
  <p:slideViewPr>
    <p:cSldViewPr showGuides="1">
      <p:cViewPr>
        <p:scale>
          <a:sx n="70" d="100"/>
          <a:sy n="70" d="100"/>
        </p:scale>
        <p:origin x="-1800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ED06EEC-5706-4EBB-AC20-A3BF3F9B96E8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D14C75C8-DDDB-42A9-A26F-2EAF80F602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066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32A7747-B7C9-4F38-A7E2-F334897F6125}" type="datetimeFigureOut">
              <a:rPr lang="en-GB" smtClean="0"/>
              <a:t>30/09/2016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DA93E0CF-EE43-4E2B-8396-93C1771370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6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E0CF-EE43-4E2B-8396-93C1771370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6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1700" y="500063"/>
            <a:ext cx="4868863" cy="36512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68413" y="4252060"/>
            <a:ext cx="5486400" cy="533967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E0CF-EE43-4E2B-8396-93C1771370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2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593B-F6B1-49F7-8252-D6923CA0ED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96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E0CF-EE43-4E2B-8396-93C1771370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71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82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08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8002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1242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3F51C97-13CB-4FC1-AFBF-1D4E42B81647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C63C5D-D27F-4A80-B388-23557CC448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69201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644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009FE3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FE3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9FE3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9FE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29513" y="202630"/>
            <a:ext cx="6068750" cy="92211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F5C3B50-D59E-4D2C-A34A-2CB9B29767BC}" type="datetime1">
              <a:rPr lang="de-DE"/>
              <a:pPr>
                <a:defRPr/>
              </a:pPr>
              <a:t>30.09.2016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9C0C18-0142-4BF0-ABB4-32CEC8E350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91251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1F42433-5791-486E-B602-E27693D11FEC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581D134-62AA-4281-A64F-87E19D70CC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283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4F8D27F-ADD0-4D20-85D3-AAB9945FBE62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FF60A0-B862-47D0-A3CC-ABC737E8F9B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558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8871531-34EF-49B3-B3D0-68EFB48293BB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6F025B-8BBE-4D7A-81A6-75F0D44EEA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8715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D2094B4-D020-4CC4-8311-D8467BF90390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56A8CB-4C51-460A-B69C-A773E16C67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00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B4DD296-1962-466D-ABBA-A4F9ECCECD1B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1A790A-1838-4075-A271-3ECB2D54F3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112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195ED6F-1228-459A-B23E-56A1A8028546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1A16F8-1EC9-4495-A8A2-E2ADAB2E2D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387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9525"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201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E876D87-D0E7-40CD-832B-DF323526992D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C4FDC5-BC7C-4DFA-8593-6C09C89921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8970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B560E57-0DC5-44ED-AEB4-6537425BFCA1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857644C-0065-4045-83D4-336B1B691A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111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9FF42C3-C2DA-40BD-971A-E76E33AD6920}" type="datetime1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9432F6-7144-4846-B61E-25889487662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7380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8002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1242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4F7C-E6B9-4D05-89C8-88569F45ABC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C2D44-61FA-496B-9406-5BD8DBD3A5D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609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644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009FE3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FE3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9FE3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9FE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7765-E3B6-4E6A-B9D1-665925E560F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C2D44-61FA-496B-9406-5BD8DBD3A5D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29513" y="202630"/>
            <a:ext cx="6068750" cy="9221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10749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FE3-53DA-41F6-9244-D2D1D913835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19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CEB-C7BF-4CA4-89D1-FDD0FC05B10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4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FAFC-2A36-457C-A6D3-C4F08A6A0BA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38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A9E9-FA32-4571-ACBB-3F56C7B8E76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0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7623-EBED-48BE-B4F5-CE57824F3AA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182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B210-0328-4AF6-B83D-FAE1C1DA216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6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3813-3615-44F5-B71E-5150F165336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42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2EF6-DA30-4B19-A209-9AD853A0025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96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5E9E-7EFA-49A1-B079-9B371FF91BA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6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644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009FE3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FE3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9FE3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9FE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2B0E-DF99-4D8C-9F44-C9465451F88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C2D44-61FA-496B-9406-5BD8DBD3A5D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29513" y="202630"/>
            <a:ext cx="6068750" cy="9221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69012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644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009FE3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FE3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9FE3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9FE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7765-E3B6-4E6A-B9D1-665925E560F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C2D44-61FA-496B-9406-5BD8DBD3A5D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29513" y="202630"/>
            <a:ext cx="6068750" cy="9221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35127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8002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1242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4F7C-E6B9-4D05-89C8-88569F45ABC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C2D44-61FA-496B-9406-5BD8DBD3A5D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1776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6445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009FE3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9FE3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9FE3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9FE3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7765-E3B6-4E6A-B9D1-665925E560F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C2D44-61FA-496B-9406-5BD8DBD3A5D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29513" y="202630"/>
            <a:ext cx="6068750" cy="9221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96879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8FE3-53DA-41F6-9244-D2D1D913835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12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CEB-C7BF-4CA4-89D1-FDD0FC05B10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726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FAFC-2A36-457C-A6D3-C4F08A6A0BA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82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A9E9-FA32-4571-ACBB-3F56C7B8E76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9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7623-EBED-48BE-B4F5-CE57824F3AA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20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B210-0328-4AF6-B83D-FAE1C1DA216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13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3813-3615-44F5-B71E-5150F165336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95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E2EF6-DA30-4B19-A209-9AD853A0025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64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5E9E-7EFA-49A1-B079-9B371FF91BAB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1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09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86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08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17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12009-5299-4BB1-9314-78F638CAE8EE}" type="datetimeFigureOut">
              <a:rPr lang="de-DE" smtClean="0"/>
              <a:t>30.09.2016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D40E-FD28-4FF8-8BE1-E0271AF96433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36204" cy="11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52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8263"/>
            <a:ext cx="1836737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elplatzhalter 1"/>
          <p:cNvSpPr>
            <a:spLocks noGrp="1"/>
          </p:cNvSpPr>
          <p:nvPr>
            <p:ph type="title"/>
          </p:nvPr>
        </p:nvSpPr>
        <p:spPr bwMode="auto">
          <a:xfrm>
            <a:off x="530225" y="203200"/>
            <a:ext cx="60674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10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9750" y="1412875"/>
            <a:ext cx="80645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9750" y="6356350"/>
            <a:ext cx="205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0EB33F8-5B30-4F64-9881-0425580E7158}" type="datetime1">
              <a:rPr lang="de-DE"/>
              <a:pPr>
                <a:defRPr/>
              </a:pPr>
              <a:t>30.09.2016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050" cy="365125"/>
          </a:xfrm>
          <a:prstGeom prst="rect">
            <a:avLst/>
          </a:prstGeom>
          <a:noFill/>
        </p:spPr>
        <p:txBody>
          <a:bodyPr vert="horz" wrap="square" lIns="9000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2880E-6BF9-430A-BEA7-E5132E565858}" type="slidenum">
              <a:rPr lang="de-DE" altLang="de-DE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>
              <a:ea typeface="ＭＳ Ｐゴシック" pitchFamily="34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1160463"/>
            <a:ext cx="9144000" cy="0"/>
          </a:xfrm>
          <a:prstGeom prst="line">
            <a:avLst/>
          </a:prstGeom>
          <a:ln w="9525"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3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Lato"/>
          <a:cs typeface="Lat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Lato"/>
          <a:cs typeface="Lat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Lato"/>
          <a:cs typeface="Lat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Lato"/>
          <a:cs typeface="Lato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Lato"/>
          <a:cs typeface="Lato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Lato"/>
          <a:cs typeface="Lato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Lato"/>
          <a:cs typeface="Lato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Lato"/>
          <a:cs typeface="Lato"/>
        </a:defRPr>
      </a:lvl9pPr>
    </p:titleStyle>
    <p:bodyStyle>
      <a:lvl1pPr marL="271463" indent="-271463" algn="l" rtl="0" eaLnBrk="0" fontAlgn="base" hangingPunct="0">
        <a:lnSpc>
          <a:spcPct val="110000"/>
        </a:lnSpc>
        <a:spcBef>
          <a:spcPct val="0"/>
        </a:spcBef>
        <a:spcAft>
          <a:spcPts val="900"/>
        </a:spcAft>
        <a:buClr>
          <a:srgbClr val="009FE3"/>
        </a:buClr>
        <a:buFont typeface="Arial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806450" indent="-357188" algn="l" rtl="0" eaLnBrk="0" fontAlgn="base" hangingPunct="0">
        <a:lnSpc>
          <a:spcPct val="110000"/>
        </a:lnSpc>
        <a:spcBef>
          <a:spcPct val="0"/>
        </a:spcBef>
        <a:spcAft>
          <a:spcPts val="900"/>
        </a:spcAft>
        <a:buClr>
          <a:srgbClr val="009FE3"/>
        </a:buClr>
        <a:buFont typeface="Arial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257300" indent="-360363" algn="l" rtl="0" eaLnBrk="0" fontAlgn="base" hangingPunct="0">
        <a:lnSpc>
          <a:spcPct val="110000"/>
        </a:lnSpc>
        <a:spcBef>
          <a:spcPct val="0"/>
        </a:spcBef>
        <a:spcAft>
          <a:spcPts val="900"/>
        </a:spcAft>
        <a:buClr>
          <a:srgbClr val="009FE3"/>
        </a:buClr>
        <a:buFont typeface="Arial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792288" indent="-357188" algn="l" rtl="0" eaLnBrk="0" fontAlgn="base" hangingPunct="0">
        <a:lnSpc>
          <a:spcPct val="110000"/>
        </a:lnSpc>
        <a:spcBef>
          <a:spcPct val="0"/>
        </a:spcBef>
        <a:spcAft>
          <a:spcPts val="900"/>
        </a:spcAft>
        <a:buClr>
          <a:srgbClr val="009FE3"/>
        </a:buClr>
        <a:buFont typeface="Arial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333625" indent="-361950" algn="l" rtl="0" eaLnBrk="0" fontAlgn="base" hangingPunct="0">
        <a:lnSpc>
          <a:spcPct val="110000"/>
        </a:lnSpc>
        <a:spcBef>
          <a:spcPct val="0"/>
        </a:spcBef>
        <a:spcAft>
          <a:spcPts val="900"/>
        </a:spcAft>
        <a:buClr>
          <a:srgbClr val="009FE3"/>
        </a:buClr>
        <a:buFont typeface="Arial" pitchFamily="34" charset="0"/>
        <a:buChar char="•"/>
        <a:defRPr sz="21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7807"/>
            <a:ext cx="1836204" cy="11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9513" y="202630"/>
            <a:ext cx="6068750" cy="9221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412777"/>
            <a:ext cx="806489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0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2B0E-DF99-4D8C-9F44-C9465451F88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  <a:noFill/>
        </p:spPr>
        <p:txBody>
          <a:bodyPr vert="horz" lIns="90000" tIns="45720" rIns="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60748"/>
            <a:ext cx="9144000" cy="0"/>
          </a:xfrm>
          <a:prstGeom prst="line">
            <a:avLst/>
          </a:prstGeom>
          <a:ln w="9525"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7807"/>
            <a:ext cx="1836204" cy="11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0" y="1160748"/>
            <a:ext cx="9144000" cy="0"/>
          </a:xfrm>
          <a:prstGeom prst="line">
            <a:avLst/>
          </a:prstGeom>
          <a:ln w="9525"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7807"/>
            <a:ext cx="1836204" cy="11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0" y="1160748"/>
            <a:ext cx="9144000" cy="0"/>
          </a:xfrm>
          <a:prstGeom prst="line">
            <a:avLst/>
          </a:prstGeom>
          <a:ln w="9525"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71463" indent="-271463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806450" indent="-35718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257300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792288" indent="-35718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333625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7807"/>
            <a:ext cx="1836204" cy="11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9513" y="202630"/>
            <a:ext cx="6068750" cy="9221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412777"/>
            <a:ext cx="806489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05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2B0E-DF99-4D8C-9F44-C9465451F88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30.09.2016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051248" cy="365125"/>
          </a:xfrm>
          <a:prstGeom prst="rect">
            <a:avLst/>
          </a:prstGeom>
          <a:noFill/>
        </p:spPr>
        <p:txBody>
          <a:bodyPr vert="horz" lIns="90000" tIns="45720" rIns="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6C2D44-61FA-496B-9406-5BD8DBD3A5DD}" type="slidenum">
              <a:rPr lang="de-DE" smtClean="0">
                <a:solidFill>
                  <a:prstClr val="white">
                    <a:lumMod val="50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1160748"/>
            <a:ext cx="9144000" cy="0"/>
          </a:xfrm>
          <a:prstGeom prst="line">
            <a:avLst/>
          </a:prstGeom>
          <a:ln w="9525">
            <a:solidFill>
              <a:srgbClr val="009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71463" indent="-271463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806450" indent="-35718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257300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792288" indent="-35718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333625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rgbClr val="009FE3"/>
        </a:buClr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159794"/>
          </a:xfrm>
        </p:spPr>
        <p:txBody>
          <a:bodyPr>
            <a:normAutofit/>
          </a:bodyPr>
          <a:lstStyle/>
          <a:p>
            <a:r>
              <a:rPr lang="en-US" altLang="de-DE" dirty="0">
                <a:latin typeface="Lato"/>
                <a:ea typeface="Lato"/>
                <a:cs typeface="Lato"/>
              </a:rPr>
              <a:t>Assessing Societal Aspects of Big Data - the Project ABIDA</a:t>
            </a:r>
            <a:endParaRPr lang="de-DE" altLang="de-DE" dirty="0" smtClean="0">
              <a:latin typeface="Lato"/>
              <a:ea typeface="Lato"/>
              <a:cs typeface="Lato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9850" y="3487649"/>
            <a:ext cx="6400800" cy="118903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de-DE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Challenge </a:t>
            </a:r>
            <a:r>
              <a:rPr lang="de-DE" sz="2800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of</a:t>
            </a:r>
            <a:r>
              <a:rPr lang="de-DE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Big Data in Science</a:t>
            </a:r>
            <a:endParaRPr lang="de-DE" sz="28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de-DE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(5th International LSDMA Symposium), </a:t>
            </a:r>
            <a:endParaRPr lang="de-DE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4756" name="Untertitel 2"/>
          <p:cNvSpPr txBox="1">
            <a:spLocks/>
          </p:cNvSpPr>
          <p:nvPr/>
        </p:nvSpPr>
        <p:spPr bwMode="auto">
          <a:xfrm>
            <a:off x="4564772" y="5495018"/>
            <a:ext cx="4464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Aft>
                <a:spcPts val="900"/>
              </a:spcAft>
              <a:buClr>
                <a:srgbClr val="009FE3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Lato"/>
                <a:ea typeface="Lato"/>
                <a:cs typeface="Lato"/>
              </a:defRPr>
            </a:lvl1pPr>
            <a:lvl2pPr marL="806450" indent="-357188">
              <a:lnSpc>
                <a:spcPct val="110000"/>
              </a:lnSpc>
              <a:spcAft>
                <a:spcPts val="900"/>
              </a:spcAft>
              <a:buClr>
                <a:srgbClr val="009FE3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Lato"/>
                <a:ea typeface="Lato"/>
                <a:cs typeface="Lato"/>
              </a:defRPr>
            </a:lvl2pPr>
            <a:lvl3pPr marL="1257300" indent="-360363">
              <a:lnSpc>
                <a:spcPct val="110000"/>
              </a:lnSpc>
              <a:spcAft>
                <a:spcPts val="900"/>
              </a:spcAft>
              <a:buClr>
                <a:srgbClr val="009FE3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Lato"/>
                <a:ea typeface="Lato"/>
                <a:cs typeface="Lato"/>
              </a:defRPr>
            </a:lvl3pPr>
            <a:lvl4pPr marL="1792288" indent="-357188">
              <a:lnSpc>
                <a:spcPct val="110000"/>
              </a:lnSpc>
              <a:spcAft>
                <a:spcPts val="900"/>
              </a:spcAft>
              <a:buClr>
                <a:srgbClr val="009FE3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Lato"/>
                <a:ea typeface="Lato"/>
                <a:cs typeface="Lato"/>
              </a:defRPr>
            </a:lvl4pPr>
            <a:lvl5pPr marL="2333625" indent="-361950">
              <a:lnSpc>
                <a:spcPct val="110000"/>
              </a:lnSpc>
              <a:spcAft>
                <a:spcPts val="900"/>
              </a:spcAft>
              <a:buClr>
                <a:srgbClr val="009FE3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Lato"/>
                <a:ea typeface="Lato"/>
                <a:cs typeface="Lato"/>
              </a:defRPr>
            </a:lvl5pPr>
            <a:lvl6pPr marL="2790825" indent="-3619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>
                <a:srgbClr val="009FE3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Lato"/>
                <a:ea typeface="Lato"/>
                <a:cs typeface="Lato"/>
              </a:defRPr>
            </a:lvl6pPr>
            <a:lvl7pPr marL="3248025" indent="-3619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>
                <a:srgbClr val="009FE3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Lato"/>
                <a:ea typeface="Lato"/>
                <a:cs typeface="Lato"/>
              </a:defRPr>
            </a:lvl7pPr>
            <a:lvl8pPr marL="3705225" indent="-3619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>
                <a:srgbClr val="009FE3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Lato"/>
                <a:ea typeface="Lato"/>
                <a:cs typeface="Lato"/>
              </a:defRPr>
            </a:lvl8pPr>
            <a:lvl9pPr marL="4162425" indent="-36195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buClr>
                <a:srgbClr val="009FE3"/>
              </a:buClr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None/>
            </a:pPr>
            <a:r>
              <a:rPr lang="en-US" altLang="de-DE" sz="1600" dirty="0">
                <a:solidFill>
                  <a:srgbClr val="898989"/>
                </a:solidFill>
              </a:rPr>
              <a:t>The interdisciplinary project ABIDA </a:t>
            </a:r>
            <a:r>
              <a:rPr lang="en-US" altLang="de-DE" sz="1600" dirty="0" smtClean="0">
                <a:solidFill>
                  <a:srgbClr val="898989"/>
                </a:solidFill>
              </a:rPr>
              <a:t>is funded </a:t>
            </a:r>
            <a:r>
              <a:rPr lang="en-US" altLang="de-DE" sz="1600" dirty="0">
                <a:solidFill>
                  <a:srgbClr val="898989"/>
                </a:solidFill>
              </a:rPr>
              <a:t>by the Federal Ministry of Education and Research</a:t>
            </a:r>
            <a:r>
              <a:rPr lang="de-DE" altLang="de-DE" sz="1600" dirty="0" smtClean="0">
                <a:solidFill>
                  <a:srgbClr val="898989"/>
                </a:solidFill>
              </a:rPr>
              <a:t> (01IS15016A-F</a:t>
            </a:r>
            <a:r>
              <a:rPr lang="de-DE" altLang="de-DE" sz="1600" dirty="0">
                <a:solidFill>
                  <a:srgbClr val="898989"/>
                </a:solidFill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36204" cy="112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5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52636"/>
            <a:ext cx="6068750" cy="99412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4400" b="1" dirty="0" smtClean="0"/>
              <a:t>The Project</a:t>
            </a:r>
          </a:p>
          <a:p>
            <a:r>
              <a:rPr lang="en-US" sz="4400" b="1" dirty="0" smtClean="0"/>
              <a:t>Preliminary</a:t>
            </a:r>
            <a:r>
              <a:rPr lang="de-DE" sz="4400" b="1" dirty="0" smtClean="0"/>
              <a:t> </a:t>
            </a:r>
            <a:r>
              <a:rPr lang="de-DE" sz="4400" b="1" dirty="0" err="1" smtClean="0"/>
              <a:t>Results</a:t>
            </a:r>
            <a:endParaRPr lang="de-DE" sz="4400" dirty="0"/>
          </a:p>
          <a:p>
            <a:endParaRPr lang="de-DE" altLang="de-DE" dirty="0"/>
          </a:p>
          <a:p>
            <a:pPr marL="0" indent="-457200">
              <a:defRPr/>
            </a:pPr>
            <a:endParaRPr lang="de-DE" altLang="de-DE" dirty="0"/>
          </a:p>
          <a:p>
            <a:pPr marL="0" indent="-457200">
              <a:defRPr/>
            </a:pP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Partners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Karlsruhe Institute of Technology (KIT), Institute for Technology Assessment and Systems Analysis (ITAS</a:t>
            </a:r>
            <a:r>
              <a:rPr lang="en-US" sz="2000" dirty="0" smtClean="0"/>
              <a:t>)</a:t>
            </a:r>
            <a:endParaRPr lang="de-DE" sz="2000" dirty="0" smtClean="0"/>
          </a:p>
          <a:p>
            <a:r>
              <a:rPr lang="en-US" sz="2000" dirty="0"/>
              <a:t>University of </a:t>
            </a:r>
            <a:r>
              <a:rPr lang="en-US" sz="2000" dirty="0" err="1"/>
              <a:t>Münster</a:t>
            </a:r>
            <a:r>
              <a:rPr lang="en-US" sz="2000" dirty="0"/>
              <a:t> (WWU), Institute for Information, Telecommunication and Media Law (ITM), Civil Law </a:t>
            </a:r>
            <a:r>
              <a:rPr lang="en-US" sz="2000" dirty="0" smtClean="0"/>
              <a:t>Department</a:t>
            </a:r>
          </a:p>
          <a:p>
            <a:r>
              <a:rPr lang="de-DE" sz="2000" dirty="0"/>
              <a:t>Leibniz University Hannover (LUH), Institute </a:t>
            </a:r>
            <a:r>
              <a:rPr lang="de-DE" sz="2000" dirty="0" err="1"/>
              <a:t>for</a:t>
            </a:r>
            <a:r>
              <a:rPr lang="de-DE" sz="2000" dirty="0"/>
              <a:t> Legal </a:t>
            </a:r>
            <a:r>
              <a:rPr lang="de-DE" sz="2000" dirty="0" err="1"/>
              <a:t>Informatics</a:t>
            </a:r>
            <a:r>
              <a:rPr lang="de-DE" sz="2000" dirty="0"/>
              <a:t> (IRI</a:t>
            </a:r>
            <a:r>
              <a:rPr lang="de-DE" sz="2000" dirty="0" smtClean="0"/>
              <a:t>)</a:t>
            </a:r>
          </a:p>
          <a:p>
            <a:r>
              <a:rPr lang="en-US" sz="2000" dirty="0"/>
              <a:t>Technical University Dortmund (TU Dortmund), Faculty of Business, Economics and Social Sciences (</a:t>
            </a:r>
            <a:r>
              <a:rPr lang="en-US" sz="2000" dirty="0" err="1"/>
              <a:t>WiSo</a:t>
            </a:r>
            <a:r>
              <a:rPr lang="en-US" sz="2000" dirty="0"/>
              <a:t>) Technology </a:t>
            </a:r>
            <a:r>
              <a:rPr lang="en-US" sz="2000" dirty="0" smtClean="0"/>
              <a:t>Studies</a:t>
            </a:r>
          </a:p>
          <a:p>
            <a:r>
              <a:rPr lang="en-US" sz="2000" dirty="0"/>
              <a:t>Ludwig-</a:t>
            </a:r>
            <a:r>
              <a:rPr lang="en-US" sz="2000" dirty="0" err="1"/>
              <a:t>Maximilians</a:t>
            </a:r>
            <a:r>
              <a:rPr lang="en-US" sz="2000" dirty="0"/>
              <a:t>-University </a:t>
            </a:r>
            <a:r>
              <a:rPr lang="en-US" sz="2000" dirty="0" err="1"/>
              <a:t>München</a:t>
            </a:r>
            <a:r>
              <a:rPr lang="en-US" sz="2000" dirty="0"/>
              <a:t> (LMU), Research Center for Information, Organization, and Management (IOM</a:t>
            </a:r>
            <a:r>
              <a:rPr lang="en-US" sz="2000" dirty="0" smtClean="0"/>
              <a:t>)</a:t>
            </a:r>
          </a:p>
          <a:p>
            <a:r>
              <a:rPr lang="fr-FR" sz="2000" dirty="0"/>
              <a:t>WZB Berlin Social Science Center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53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</a:t>
            </a:r>
            <a:r>
              <a:rPr lang="de-DE" dirty="0" err="1"/>
              <a:t>Structure</a:t>
            </a:r>
            <a:r>
              <a:rPr lang="de-DE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0591"/>
            <a:ext cx="8208912" cy="505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6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Law</a:t>
            </a:r>
          </a:p>
          <a:p>
            <a:r>
              <a:rPr lang="de-DE" sz="2400" dirty="0" err="1" smtClean="0"/>
              <a:t>Ethics</a:t>
            </a:r>
            <a:endParaRPr lang="de-DE" sz="2400" dirty="0" smtClean="0"/>
          </a:p>
          <a:p>
            <a:r>
              <a:rPr lang="de-DE" sz="2400" dirty="0" smtClean="0"/>
              <a:t>Economics</a:t>
            </a:r>
          </a:p>
          <a:p>
            <a:r>
              <a:rPr lang="de-DE" sz="2400" dirty="0" err="1" smtClean="0"/>
              <a:t>Sociology</a:t>
            </a:r>
            <a:endParaRPr lang="de-DE" sz="2400" dirty="0" smtClean="0"/>
          </a:p>
          <a:p>
            <a:r>
              <a:rPr lang="de-DE" sz="2400" dirty="0" smtClean="0"/>
              <a:t>Political Science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Working Groups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Delphi </a:t>
            </a:r>
            <a:r>
              <a:rPr lang="en-US" sz="2400" dirty="0"/>
              <a:t>Survey</a:t>
            </a:r>
          </a:p>
          <a:p>
            <a:r>
              <a:rPr lang="en-US" sz="2400" dirty="0" smtClean="0"/>
              <a:t>Citizens </a:t>
            </a:r>
            <a:r>
              <a:rPr lang="en-US" sz="2400" dirty="0"/>
              <a:t>Consultations</a:t>
            </a:r>
          </a:p>
          <a:p>
            <a:r>
              <a:rPr lang="en-US" sz="2400" dirty="0" smtClean="0"/>
              <a:t>Population </a:t>
            </a:r>
            <a:r>
              <a:rPr lang="en-US" sz="2400" dirty="0"/>
              <a:t>Survey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n-depth studies</a:t>
            </a:r>
          </a:p>
          <a:p>
            <a:r>
              <a:rPr lang="en-US" sz="2400" dirty="0" smtClean="0"/>
              <a:t>Focus groups</a:t>
            </a:r>
            <a:endParaRPr lang="en-US" sz="2400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2D44-61FA-496B-9406-5BD8DBD3A5DD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Components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2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Data can </a:t>
            </a:r>
            <a:r>
              <a:rPr lang="en-US" dirty="0"/>
              <a:t>lead to behavioral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Transparency </a:t>
            </a:r>
            <a:r>
              <a:rPr lang="en-US" dirty="0"/>
              <a:t>of Big Data applications </a:t>
            </a:r>
            <a:endParaRPr lang="en-US" dirty="0" smtClean="0"/>
          </a:p>
          <a:p>
            <a:r>
              <a:rPr lang="de-DE" dirty="0"/>
              <a:t>“Big Data </a:t>
            </a:r>
            <a:r>
              <a:rPr lang="de-DE" dirty="0" err="1"/>
              <a:t>competences</a:t>
            </a:r>
            <a:r>
              <a:rPr lang="de-DE" dirty="0"/>
              <a:t>” </a:t>
            </a:r>
            <a:endParaRPr lang="de-DE" dirty="0" smtClean="0"/>
          </a:p>
          <a:p>
            <a:r>
              <a:rPr lang="de-DE" dirty="0" smtClean="0"/>
              <a:t>Group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profiling</a:t>
            </a:r>
            <a:r>
              <a:rPr lang="de-DE" dirty="0"/>
              <a:t> </a:t>
            </a:r>
            <a:r>
              <a:rPr lang="de-DE" dirty="0" err="1" smtClean="0"/>
              <a:t>measures</a:t>
            </a:r>
            <a:endParaRPr lang="de-DE" dirty="0" smtClean="0"/>
          </a:p>
          <a:p>
            <a:r>
              <a:rPr lang="en-US" dirty="0" smtClean="0"/>
              <a:t>Enhanced </a:t>
            </a:r>
            <a:r>
              <a:rPr lang="en-US" dirty="0"/>
              <a:t>social problem-solving capacities through Big Data </a:t>
            </a:r>
            <a:r>
              <a:rPr lang="en-US" dirty="0" smtClean="0"/>
              <a:t>applications</a:t>
            </a:r>
          </a:p>
          <a:p>
            <a:r>
              <a:rPr lang="de-DE" dirty="0"/>
              <a:t>„Big Data </a:t>
            </a:r>
            <a:r>
              <a:rPr lang="de-DE" dirty="0" err="1"/>
              <a:t>Divide</a:t>
            </a:r>
            <a:r>
              <a:rPr lang="de-DE" dirty="0" smtClean="0"/>
              <a:t>“</a:t>
            </a:r>
          </a:p>
          <a:p>
            <a:r>
              <a:rPr lang="en-US" dirty="0" smtClean="0"/>
              <a:t>Discrimination </a:t>
            </a:r>
            <a:r>
              <a:rPr lang="en-US" dirty="0"/>
              <a:t>through automated </a:t>
            </a:r>
            <a:r>
              <a:rPr lang="en-US" dirty="0" smtClean="0"/>
              <a:t>decisions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Preliminary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Delphi Workshop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C0C18-0142-4BF0-ABB4-32CEC8E350EA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52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/>
              <a:t>trust though data privacy law </a:t>
            </a:r>
            <a:endParaRPr lang="en-US" dirty="0" smtClean="0"/>
          </a:p>
          <a:p>
            <a:pPr lvl="0"/>
            <a:r>
              <a:rPr lang="en-US" dirty="0"/>
              <a:t>The use of non-personal data should be facilitated</a:t>
            </a:r>
            <a:endParaRPr lang="de-DE" dirty="0"/>
          </a:p>
          <a:p>
            <a:r>
              <a:rPr lang="en-US" dirty="0"/>
              <a:t>The use of personal data should be regulated more </a:t>
            </a:r>
            <a:r>
              <a:rPr lang="en-US" dirty="0" smtClean="0"/>
              <a:t>strictly</a:t>
            </a:r>
          </a:p>
          <a:p>
            <a:r>
              <a:rPr lang="en-US" dirty="0"/>
              <a:t>The individual should be able to control what happens with their personal </a:t>
            </a:r>
            <a:r>
              <a:rPr lang="en-US" dirty="0" smtClean="0"/>
              <a:t>data</a:t>
            </a:r>
          </a:p>
          <a:p>
            <a:pPr lvl="0"/>
            <a:r>
              <a:rPr lang="en-US" dirty="0"/>
              <a:t>Education concerning Big Data is considered as very important</a:t>
            </a:r>
            <a:endParaRPr lang="de-DE" dirty="0"/>
          </a:p>
          <a:p>
            <a:pPr lvl="0"/>
            <a:r>
              <a:rPr lang="en-US" dirty="0"/>
              <a:t>Fear of misinterpretations of data</a:t>
            </a:r>
            <a:endParaRPr lang="de-DE" dirty="0"/>
          </a:p>
          <a:p>
            <a:r>
              <a:rPr lang="en-US" dirty="0" smtClean="0"/>
              <a:t>International </a:t>
            </a:r>
            <a:r>
              <a:rPr lang="en-US" dirty="0"/>
              <a:t>regulations concerning data as personal </a:t>
            </a:r>
            <a:r>
              <a:rPr lang="en-US" dirty="0" smtClean="0"/>
              <a:t>property</a:t>
            </a:r>
          </a:p>
          <a:p>
            <a:r>
              <a:rPr lang="en-US" dirty="0" smtClean="0"/>
              <a:t>Global </a:t>
            </a:r>
            <a:r>
              <a:rPr lang="en-US" dirty="0"/>
              <a:t>standards for collection, assessment and use of </a:t>
            </a:r>
            <a:r>
              <a:rPr lang="en-US" dirty="0" smtClean="0"/>
              <a:t>data</a:t>
            </a:r>
          </a:p>
          <a:p>
            <a:r>
              <a:rPr lang="de-DE" dirty="0" err="1" smtClean="0"/>
              <a:t>Disclosure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algorithms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Preliminary</a:t>
            </a:r>
            <a:r>
              <a:rPr lang="de-DE" dirty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Citizen</a:t>
            </a:r>
            <a:r>
              <a:rPr lang="de-DE" dirty="0" smtClean="0"/>
              <a:t> </a:t>
            </a:r>
            <a:r>
              <a:rPr lang="de-DE" dirty="0" err="1" smtClean="0"/>
              <a:t>Consultations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C0C18-0142-4BF0-ABB4-32CEC8E350E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36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</a:t>
            </a:r>
            <a:r>
              <a:rPr lang="en-US" dirty="0" smtClean="0"/>
              <a:t>you </a:t>
            </a:r>
            <a:r>
              <a:rPr lang="en-US" dirty="0"/>
              <a:t>for your attention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C0C18-0142-4BF0-ABB4-32CEC8E350E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957043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9050" cap="sq">
          <a:solidFill>
            <a:srgbClr val="009FE3"/>
          </a:solidFill>
          <a:miter lim="800000"/>
        </a:ln>
        <a:effectLst/>
      </a:spPr>
      <a:bodyPr rtlCol="0" anchor="ctr"/>
      <a:lstStyle>
        <a:defPPr algn="ctr">
          <a:defRPr sz="1300" dirty="0" err="1" smtClean="0">
            <a:solidFill>
              <a:schemeClr val="tx1">
                <a:lumMod val="95000"/>
                <a:lumOff val="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eme ABIDA">
  <a:themeElements>
    <a:clrScheme name="ABIDA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9FE3"/>
      </a:accent1>
      <a:accent2>
        <a:srgbClr val="E63329"/>
      </a:accent2>
      <a:accent3>
        <a:srgbClr val="D8D8D8"/>
      </a:accent3>
      <a:accent4>
        <a:srgbClr val="7F7F7F"/>
      </a:accent4>
      <a:accent5>
        <a:srgbClr val="3F3F3F"/>
      </a:accent5>
      <a:accent6>
        <a:srgbClr val="99E0FF"/>
      </a:accent6>
      <a:hlink>
        <a:srgbClr val="000000"/>
      </a:hlink>
      <a:folHlink>
        <a:srgbClr val="000000"/>
      </a:folHlink>
    </a:clrScheme>
    <a:fontScheme name="ABIDA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Zusammengesetz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cap="sq">
          <a:solidFill>
            <a:schemeClr val="bg1">
              <a:lumMod val="75000"/>
            </a:schemeClr>
          </a:solidFill>
          <a:miter lim="800000"/>
        </a:ln>
        <a:effectLst/>
      </a:spPr>
      <a:bodyPr rtlCol="0" anchor="ctr"/>
      <a:lstStyle>
        <a:defPPr algn="ctr">
          <a:defRPr sz="1300" dirty="0" smtClean="0">
            <a:solidFill>
              <a:prstClr val="white"/>
            </a:solidFill>
            <a:ea typeface="Lato" panose="020F0502020204030203" pitchFamily="34" charset="0"/>
            <a:cs typeface="Lato" panose="020F050202020403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9050" cap="sq">
          <a:solidFill>
            <a:srgbClr val="009FE3"/>
          </a:solidFill>
          <a:miter lim="800000"/>
        </a:ln>
        <a:effectLst/>
      </a:spPr>
      <a:bodyPr rtlCol="0" anchor="ctr"/>
      <a:lstStyle>
        <a:defPPr algn="ctr">
          <a:defRPr sz="1300" dirty="0" err="1" smtClean="0">
            <a:solidFill>
              <a:schemeClr val="tx1">
                <a:lumMod val="95000"/>
                <a:lumOff val="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Bildschirmpräsentation (4:3)</PresentationFormat>
  <Paragraphs>57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Lato</vt:lpstr>
      <vt:lpstr>ＭＳ Ｐゴシック</vt:lpstr>
      <vt:lpstr>Calibri</vt:lpstr>
      <vt:lpstr>Larissa</vt:lpstr>
      <vt:lpstr>4_Larissa</vt:lpstr>
      <vt:lpstr>Theme ABIDA</vt:lpstr>
      <vt:lpstr>3_Larissa</vt:lpstr>
      <vt:lpstr>Assessing Societal Aspects of Big Data - the Project ABIDA</vt:lpstr>
      <vt:lpstr>PowerPoint-Präsentation</vt:lpstr>
      <vt:lpstr>Partners</vt:lpstr>
      <vt:lpstr>Project Structure </vt:lpstr>
      <vt:lpstr>Working Groups</vt:lpstr>
      <vt:lpstr>Project Components</vt:lpstr>
      <vt:lpstr>Preliminary Results Delphi Workshop</vt:lpstr>
      <vt:lpstr>Preliminary Results Citizen Consultations</vt:lpstr>
      <vt:lpstr>PowerPoint-Präsentation</vt:lpstr>
    </vt:vector>
  </TitlesOfParts>
  <Company>ITAS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Societal Aspects of Big Data - the Project ABIDA</dc:title>
  <dc:creator>reinhard.heil@kit.edu</dc:creator>
  <cp:lastModifiedBy>Heil, Reinhard (ITAS)</cp:lastModifiedBy>
  <cp:revision>167</cp:revision>
  <cp:lastPrinted>2016-02-13T15:10:37Z</cp:lastPrinted>
  <dcterms:created xsi:type="dcterms:W3CDTF">2015-07-13T11:46:04Z</dcterms:created>
  <dcterms:modified xsi:type="dcterms:W3CDTF">2016-10-04T12:08:49Z</dcterms:modified>
</cp:coreProperties>
</file>