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83" r:id="rId5"/>
    <p:sldId id="389" r:id="rId6"/>
    <p:sldId id="390" r:id="rId7"/>
    <p:sldId id="388" r:id="rId8"/>
    <p:sldId id="359" r:id="rId9"/>
    <p:sldId id="343" r:id="rId10"/>
    <p:sldId id="357" r:id="rId11"/>
    <p:sldId id="344" r:id="rId12"/>
    <p:sldId id="352" r:id="rId13"/>
    <p:sldId id="380" r:id="rId14"/>
    <p:sldId id="353" r:id="rId15"/>
    <p:sldId id="384" r:id="rId16"/>
    <p:sldId id="381" r:id="rId17"/>
    <p:sldId id="382" r:id="rId18"/>
    <p:sldId id="374" r:id="rId19"/>
    <p:sldId id="400" r:id="rId20"/>
    <p:sldId id="398" r:id="rId21"/>
    <p:sldId id="387" r:id="rId22"/>
    <p:sldId id="397" r:id="rId23"/>
    <p:sldId id="399" r:id="rId24"/>
    <p:sldId id="391" r:id="rId25"/>
    <p:sldId id="286" r:id="rId2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cia Florio" initials="L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57A1E"/>
    <a:srgbClr val="0C3959"/>
    <a:srgbClr val="1C4161"/>
    <a:srgbClr val="003F5D"/>
    <a:srgbClr val="EE7A32"/>
    <a:srgbClr val="AFBEC9"/>
    <a:srgbClr val="3D5D74"/>
    <a:srgbClr val="496D86"/>
    <a:srgbClr val="006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6" autoAdjust="0"/>
    <p:restoredTop sz="84821"/>
  </p:normalViewPr>
  <p:slideViewPr>
    <p:cSldViewPr snapToGrid="0">
      <p:cViewPr>
        <p:scale>
          <a:sx n="84" d="100"/>
          <a:sy n="84" d="100"/>
        </p:scale>
        <p:origin x="1104" y="5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5541D-CCAE-714B-9263-368110417842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E3CA44-08E8-D94E-878F-FA301A99B66C}">
      <dgm:prSet phldrT="[Text]"/>
      <dgm:spPr>
        <a:solidFill>
          <a:srgbClr val="F57A1E"/>
        </a:solidFill>
      </dgm:spPr>
      <dgm:t>
        <a:bodyPr/>
        <a:lstStyle/>
        <a:p>
          <a:r>
            <a:rPr lang="en-GB" b="1" dirty="0" smtClean="0">
              <a:solidFill>
                <a:srgbClr val="1F3A69"/>
              </a:solidFill>
            </a:rPr>
            <a:t>AARC</a:t>
          </a:r>
          <a:endParaRPr lang="en-GB" b="1" dirty="0">
            <a:solidFill>
              <a:srgbClr val="1F3A69"/>
            </a:solidFill>
          </a:endParaRPr>
        </a:p>
      </dgm:t>
    </dgm:pt>
    <dgm:pt modelId="{85632A7F-02C8-A349-BA35-74136356F322}" type="parTrans" cxnId="{7779EB69-A56B-284B-B8DF-F6B110193077}">
      <dgm:prSet/>
      <dgm:spPr/>
      <dgm:t>
        <a:bodyPr/>
        <a:lstStyle/>
        <a:p>
          <a:endParaRPr lang="en-GB"/>
        </a:p>
      </dgm:t>
    </dgm:pt>
    <dgm:pt modelId="{260B109A-E6E8-8545-828C-D083018A9321}" type="sibTrans" cxnId="{7779EB69-A56B-284B-B8DF-F6B110193077}">
      <dgm:prSet/>
      <dgm:spPr/>
      <dgm:t>
        <a:bodyPr/>
        <a:lstStyle/>
        <a:p>
          <a:endParaRPr lang="en-GB"/>
        </a:p>
      </dgm:t>
    </dgm:pt>
    <dgm:pt modelId="{061F9430-BA76-1C4B-A469-CE2DDE62D783}">
      <dgm:prSet phldrT="[Text]"/>
      <dgm:spPr>
        <a:solidFill>
          <a:srgbClr val="800000"/>
        </a:solidFill>
      </dgm:spPr>
      <dgm:t>
        <a:bodyPr/>
        <a:lstStyle/>
        <a:p>
          <a:r>
            <a:rPr lang="en-GB" dirty="0" smtClean="0"/>
            <a:t>REFEDS/FIM4R</a:t>
          </a:r>
          <a:endParaRPr lang="en-GB" dirty="0"/>
        </a:p>
      </dgm:t>
    </dgm:pt>
    <dgm:pt modelId="{E5AFCAEA-1547-8744-8726-7D833C04F71D}" type="parTrans" cxnId="{3EB92477-438B-A74D-A0B8-9D2627E2C513}">
      <dgm:prSet/>
      <dgm:spPr/>
      <dgm:t>
        <a:bodyPr/>
        <a:lstStyle/>
        <a:p>
          <a:endParaRPr lang="en-GB"/>
        </a:p>
      </dgm:t>
    </dgm:pt>
    <dgm:pt modelId="{6EFF409B-4C44-8F4A-94D6-739F3E733DA5}" type="sibTrans" cxnId="{3EB92477-438B-A74D-A0B8-9D2627E2C513}">
      <dgm:prSet/>
      <dgm:spPr/>
      <dgm:t>
        <a:bodyPr/>
        <a:lstStyle/>
        <a:p>
          <a:endParaRPr lang="en-GB"/>
        </a:p>
      </dgm:t>
    </dgm:pt>
    <dgm:pt modelId="{D3F648CE-186D-AD41-9DB3-8B2248C7DCFB}">
      <dgm:prSet phldrT="[Text]"/>
      <dgm:spPr>
        <a:solidFill>
          <a:srgbClr val="16334E"/>
        </a:solidFill>
      </dgm:spPr>
      <dgm:t>
        <a:bodyPr/>
        <a:lstStyle/>
        <a:p>
          <a:r>
            <a:rPr lang="en-GB" dirty="0" smtClean="0"/>
            <a:t>r/e-Infrastructures </a:t>
          </a:r>
          <a:endParaRPr lang="en-GB" dirty="0"/>
        </a:p>
      </dgm:t>
    </dgm:pt>
    <dgm:pt modelId="{8757D74D-1011-9748-AF42-C8C44AE10BEF}" type="parTrans" cxnId="{707B1586-BF0F-6844-A896-11F8C9A2CBC8}">
      <dgm:prSet/>
      <dgm:spPr/>
      <dgm:t>
        <a:bodyPr/>
        <a:lstStyle/>
        <a:p>
          <a:endParaRPr lang="en-GB"/>
        </a:p>
      </dgm:t>
    </dgm:pt>
    <dgm:pt modelId="{505CAA8A-4328-9747-87F7-77F1D3806FB9}" type="sibTrans" cxnId="{707B1586-BF0F-6844-A896-11F8C9A2CBC8}">
      <dgm:prSet/>
      <dgm:spPr/>
      <dgm:t>
        <a:bodyPr/>
        <a:lstStyle/>
        <a:p>
          <a:endParaRPr lang="en-GB"/>
        </a:p>
      </dgm:t>
    </dgm:pt>
    <dgm:pt modelId="{3B5DF232-E8CA-C04B-BDDE-B8F44EEFCAC6}">
      <dgm:prSet phldrT="[Text]"/>
      <dgm:spPr>
        <a:solidFill>
          <a:srgbClr val="B7E842"/>
        </a:solidFill>
      </dgm:spPr>
      <dgm:t>
        <a:bodyPr/>
        <a:lstStyle/>
        <a:p>
          <a:endParaRPr lang="en-GB" dirty="0">
            <a:solidFill>
              <a:srgbClr val="1F3A69"/>
            </a:solidFill>
          </a:endParaRPr>
        </a:p>
      </dgm:t>
    </dgm:pt>
    <dgm:pt modelId="{80E859E0-FAE1-2745-A7F7-E57A96B1E66E}" type="parTrans" cxnId="{021FAAFC-53CE-2A48-B412-5B8442FF0BF0}">
      <dgm:prSet/>
      <dgm:spPr/>
      <dgm:t>
        <a:bodyPr/>
        <a:lstStyle/>
        <a:p>
          <a:endParaRPr lang="en-GB"/>
        </a:p>
      </dgm:t>
    </dgm:pt>
    <dgm:pt modelId="{918C7B86-39B9-114F-874B-7C32249E5723}" type="sibTrans" cxnId="{021FAAFC-53CE-2A48-B412-5B8442FF0BF0}">
      <dgm:prSet/>
      <dgm:spPr/>
      <dgm:t>
        <a:bodyPr/>
        <a:lstStyle/>
        <a:p>
          <a:endParaRPr lang="en-GB"/>
        </a:p>
      </dgm:t>
    </dgm:pt>
    <dgm:pt modelId="{2AE7EE9E-5E4B-8548-BD8B-2C84628BC2C2}">
      <dgm:prSet phldrT="[Text]" custT="1"/>
      <dgm:spPr/>
      <dgm:t>
        <a:bodyPr/>
        <a:lstStyle/>
        <a:p>
          <a:r>
            <a:rPr lang="en-GB" sz="2000" b="1" dirty="0" smtClean="0"/>
            <a:t>REFEDS</a:t>
          </a:r>
          <a:r>
            <a:rPr lang="en-GB" sz="2000" dirty="0" smtClean="0"/>
            <a:t>:</a:t>
          </a:r>
          <a:endParaRPr lang="en-GB" sz="2000" dirty="0"/>
        </a:p>
      </dgm:t>
    </dgm:pt>
    <dgm:pt modelId="{CCF44911-F40F-7C4F-855B-5EC129E240A5}" type="parTrans" cxnId="{053E252E-10D0-314C-A697-4DCFC5838D21}">
      <dgm:prSet/>
      <dgm:spPr/>
      <dgm:t>
        <a:bodyPr/>
        <a:lstStyle/>
        <a:p>
          <a:endParaRPr lang="en-GB"/>
        </a:p>
      </dgm:t>
    </dgm:pt>
    <dgm:pt modelId="{9FA6E24B-448E-384E-BBE3-4D9DE9266B6B}" type="sibTrans" cxnId="{053E252E-10D0-314C-A697-4DCFC5838D21}">
      <dgm:prSet/>
      <dgm:spPr/>
      <dgm:t>
        <a:bodyPr/>
        <a:lstStyle/>
        <a:p>
          <a:endParaRPr lang="en-GB"/>
        </a:p>
      </dgm:t>
    </dgm:pt>
    <dgm:pt modelId="{F248D124-DFD3-9040-B11D-DB3E22220749}">
      <dgm:prSet phldrT="[Text]" custT="1"/>
      <dgm:spPr/>
      <dgm:t>
        <a:bodyPr/>
        <a:lstStyle/>
        <a:p>
          <a:r>
            <a:rPr lang="en-GB" sz="2000" dirty="0" smtClean="0"/>
            <a:t>Pilot integration</a:t>
          </a:r>
          <a:r>
            <a:rPr lang="en-GB" sz="2000" baseline="0" dirty="0" smtClean="0"/>
            <a:t> results</a:t>
          </a:r>
          <a:endParaRPr lang="en-GB" sz="1800" dirty="0"/>
        </a:p>
      </dgm:t>
    </dgm:pt>
    <dgm:pt modelId="{E2E36B61-E336-EE4A-B25F-EAAD20FE9BAB}" type="parTrans" cxnId="{578E73C0-85D7-774B-BB01-DDD73EC3AB45}">
      <dgm:prSet/>
      <dgm:spPr/>
      <dgm:t>
        <a:bodyPr/>
        <a:lstStyle/>
        <a:p>
          <a:endParaRPr lang="en-GB"/>
        </a:p>
      </dgm:t>
    </dgm:pt>
    <dgm:pt modelId="{E1FEFB94-AF96-0743-AF5C-595C5A855F3A}" type="sibTrans" cxnId="{578E73C0-85D7-774B-BB01-DDD73EC3AB45}">
      <dgm:prSet/>
      <dgm:spPr/>
      <dgm:t>
        <a:bodyPr/>
        <a:lstStyle/>
        <a:p>
          <a:endParaRPr lang="en-GB"/>
        </a:p>
      </dgm:t>
    </dgm:pt>
    <dgm:pt modelId="{AE51681C-4878-7549-87AA-31C2E1FF54F5}">
      <dgm:prSet phldrT="[Text]" custT="1"/>
      <dgm:spPr/>
      <dgm:t>
        <a:bodyPr/>
        <a:lstStyle/>
        <a:p>
          <a:r>
            <a:rPr lang="en-GB" sz="2000" dirty="0" smtClean="0"/>
            <a:t>Incorporate </a:t>
          </a:r>
          <a:endParaRPr lang="en-GB" sz="2000" dirty="0"/>
        </a:p>
      </dgm:t>
    </dgm:pt>
    <dgm:pt modelId="{643C05AD-0E53-CA47-AF08-6A3521167394}" type="parTrans" cxnId="{C4742946-F5AD-9148-B520-B8DE82193F28}">
      <dgm:prSet/>
      <dgm:spPr/>
      <dgm:t>
        <a:bodyPr/>
        <a:lstStyle/>
        <a:p>
          <a:endParaRPr lang="en-GB"/>
        </a:p>
      </dgm:t>
    </dgm:pt>
    <dgm:pt modelId="{9367364F-4B74-6E47-A749-A75E0D4E2EAA}" type="sibTrans" cxnId="{C4742946-F5AD-9148-B520-B8DE82193F28}">
      <dgm:prSet/>
      <dgm:spPr/>
      <dgm:t>
        <a:bodyPr/>
        <a:lstStyle/>
        <a:p>
          <a:endParaRPr lang="en-GB"/>
        </a:p>
      </dgm:t>
    </dgm:pt>
    <dgm:pt modelId="{C515359F-393A-9545-8931-1B8255D75094}">
      <dgm:prSet phldrT="[Text]" custT="1"/>
      <dgm:spPr/>
      <dgm:t>
        <a:bodyPr/>
        <a:lstStyle/>
        <a:p>
          <a:r>
            <a:rPr lang="en-GB" sz="2000" dirty="0" smtClean="0"/>
            <a:t>Develop business case </a:t>
          </a:r>
          <a:endParaRPr lang="en-GB" sz="1800" dirty="0"/>
        </a:p>
      </dgm:t>
    </dgm:pt>
    <dgm:pt modelId="{5710B138-5964-BA4A-902C-C16DF506B959}" type="parTrans" cxnId="{5C62C656-4681-9B46-AE81-B4B755BBD470}">
      <dgm:prSet/>
      <dgm:spPr/>
      <dgm:t>
        <a:bodyPr/>
        <a:lstStyle/>
        <a:p>
          <a:endParaRPr lang="en-GB"/>
        </a:p>
      </dgm:t>
    </dgm:pt>
    <dgm:pt modelId="{BB416222-2EBE-4042-8037-FD96CB82358F}" type="sibTrans" cxnId="{5C62C656-4681-9B46-AE81-B4B755BBD470}">
      <dgm:prSet/>
      <dgm:spPr/>
      <dgm:t>
        <a:bodyPr/>
        <a:lstStyle/>
        <a:p>
          <a:endParaRPr lang="en-GB"/>
        </a:p>
      </dgm:t>
    </dgm:pt>
    <dgm:pt modelId="{FCA7D87C-2D29-724E-849E-FEF039048C31}">
      <dgm:prSet phldrT="[Text]" custT="1"/>
      <dgm:spPr/>
      <dgm:t>
        <a:bodyPr/>
        <a:lstStyle/>
        <a:p>
          <a:r>
            <a:rPr lang="en-GB" sz="1800" dirty="0" smtClean="0"/>
            <a:t>Costing</a:t>
          </a:r>
          <a:endParaRPr lang="en-GB" sz="1800" dirty="0"/>
        </a:p>
      </dgm:t>
    </dgm:pt>
    <dgm:pt modelId="{C6190E2B-ED15-2745-85E6-E40B9361F83C}" type="parTrans" cxnId="{0AE972FC-D1FB-5A40-BCDA-84D915DAAEB5}">
      <dgm:prSet/>
      <dgm:spPr/>
      <dgm:t>
        <a:bodyPr/>
        <a:lstStyle/>
        <a:p>
          <a:endParaRPr lang="en-GB"/>
        </a:p>
      </dgm:t>
    </dgm:pt>
    <dgm:pt modelId="{36FA034E-8273-B74D-8948-A3B5ABDF7BE3}" type="sibTrans" cxnId="{0AE972FC-D1FB-5A40-BCDA-84D915DAAEB5}">
      <dgm:prSet/>
      <dgm:spPr/>
      <dgm:t>
        <a:bodyPr/>
        <a:lstStyle/>
        <a:p>
          <a:endParaRPr lang="en-GB"/>
        </a:p>
      </dgm:t>
    </dgm:pt>
    <dgm:pt modelId="{59BE59C3-6D0B-0A4A-847C-5781F7766592}">
      <dgm:prSet phldrT="[Text]" custT="1"/>
      <dgm:spPr/>
      <dgm:t>
        <a:bodyPr/>
        <a:lstStyle/>
        <a:p>
          <a:r>
            <a:rPr lang="en-GB" sz="1800" dirty="0" smtClean="0"/>
            <a:t>Supply chain</a:t>
          </a:r>
          <a:endParaRPr lang="en-GB" sz="1800" dirty="0"/>
        </a:p>
      </dgm:t>
    </dgm:pt>
    <dgm:pt modelId="{0D9FE0C7-1DF0-594F-80C9-634F4235A0BC}" type="parTrans" cxnId="{72B8EE53-9434-3948-9C74-CB45DAD78783}">
      <dgm:prSet/>
      <dgm:spPr/>
      <dgm:t>
        <a:bodyPr/>
        <a:lstStyle/>
        <a:p>
          <a:endParaRPr lang="en-GB"/>
        </a:p>
      </dgm:t>
    </dgm:pt>
    <dgm:pt modelId="{568E97BF-E0A0-414A-A0AA-62E009508FCA}" type="sibTrans" cxnId="{72B8EE53-9434-3948-9C74-CB45DAD78783}">
      <dgm:prSet/>
      <dgm:spPr/>
      <dgm:t>
        <a:bodyPr/>
        <a:lstStyle/>
        <a:p>
          <a:endParaRPr lang="en-GB"/>
        </a:p>
      </dgm:t>
    </dgm:pt>
    <dgm:pt modelId="{20CA866D-1AF8-F643-952C-26A9F24A076D}">
      <dgm:prSet phldrT="[Text]" custT="1"/>
      <dgm:spPr/>
      <dgm:t>
        <a:bodyPr/>
        <a:lstStyle/>
        <a:p>
          <a:r>
            <a:rPr lang="en-GB" sz="1800" dirty="0" smtClean="0"/>
            <a:t>Feedback and validation from Fed Operators on best practices</a:t>
          </a:r>
          <a:endParaRPr lang="en-GB" sz="1800" dirty="0"/>
        </a:p>
      </dgm:t>
    </dgm:pt>
    <dgm:pt modelId="{BD6A107F-1A34-014F-B40C-D2347541D5FB}" type="parTrans" cxnId="{4434D7E0-59EF-CB40-B6ED-76B101A7DBDF}">
      <dgm:prSet/>
      <dgm:spPr/>
      <dgm:t>
        <a:bodyPr/>
        <a:lstStyle/>
        <a:p>
          <a:endParaRPr lang="en-GB"/>
        </a:p>
      </dgm:t>
    </dgm:pt>
    <dgm:pt modelId="{783AF201-D75A-2345-A8B8-E17C4DCC4525}" type="sibTrans" cxnId="{4434D7E0-59EF-CB40-B6ED-76B101A7DBDF}">
      <dgm:prSet/>
      <dgm:spPr/>
      <dgm:t>
        <a:bodyPr/>
        <a:lstStyle/>
        <a:p>
          <a:endParaRPr lang="en-GB"/>
        </a:p>
      </dgm:t>
    </dgm:pt>
    <dgm:pt modelId="{C94224CF-1F5A-CF48-A9C6-ABEED11B57D6}">
      <dgm:prSet phldrT="[Text]" custT="1"/>
      <dgm:spPr/>
      <dgm:t>
        <a:bodyPr/>
        <a:lstStyle/>
        <a:p>
          <a:endParaRPr lang="en-GB" sz="1800" dirty="0"/>
        </a:p>
      </dgm:t>
    </dgm:pt>
    <dgm:pt modelId="{9FDF9B61-EDFB-2C49-BC3E-863D09F9F901}" type="parTrans" cxnId="{200FA5A0-B512-5B4E-973B-8EE06EDC8EFE}">
      <dgm:prSet/>
      <dgm:spPr/>
      <dgm:t>
        <a:bodyPr/>
        <a:lstStyle/>
        <a:p>
          <a:endParaRPr lang="en-GB"/>
        </a:p>
      </dgm:t>
    </dgm:pt>
    <dgm:pt modelId="{114717D5-6119-C244-8D24-B40FC4DEAF87}" type="sibTrans" cxnId="{200FA5A0-B512-5B4E-973B-8EE06EDC8EFE}">
      <dgm:prSet/>
      <dgm:spPr/>
      <dgm:t>
        <a:bodyPr/>
        <a:lstStyle/>
        <a:p>
          <a:endParaRPr lang="en-GB"/>
        </a:p>
      </dgm:t>
    </dgm:pt>
    <dgm:pt modelId="{1F03592F-9893-2149-94C2-E69044D82B21}">
      <dgm:prSet phldrT="[Text]" custT="1"/>
      <dgm:spPr/>
      <dgm:t>
        <a:bodyPr/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Training</a:t>
          </a:r>
          <a:endParaRPr lang="en-GB" sz="1800" dirty="0"/>
        </a:p>
      </dgm:t>
    </dgm:pt>
    <dgm:pt modelId="{B136FE2D-2DFA-5642-B0A0-A131D3B5EA05}" type="sibTrans" cxnId="{7CDCFFEF-46CB-764D-9104-7D641D6BA5EE}">
      <dgm:prSet/>
      <dgm:spPr/>
      <dgm:t>
        <a:bodyPr/>
        <a:lstStyle/>
        <a:p>
          <a:endParaRPr lang="en-GB"/>
        </a:p>
      </dgm:t>
    </dgm:pt>
    <dgm:pt modelId="{89CDDEF5-7379-D340-A82E-C59A3B94B057}" type="parTrans" cxnId="{7CDCFFEF-46CB-764D-9104-7D641D6BA5EE}">
      <dgm:prSet/>
      <dgm:spPr/>
      <dgm:t>
        <a:bodyPr/>
        <a:lstStyle/>
        <a:p>
          <a:endParaRPr lang="en-GB"/>
        </a:p>
      </dgm:t>
    </dgm:pt>
    <dgm:pt modelId="{4EB222AF-EB8C-1A49-B30F-A1EE154242A7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AARC technical and policy  findings</a:t>
          </a:r>
        </a:p>
      </dgm:t>
    </dgm:pt>
    <dgm:pt modelId="{C3B8C730-97E9-1841-91F4-BE86209893EA}">
      <dgm:prSet phldrT="[Text]" custT="1"/>
      <dgm:spPr/>
      <dgm:t>
        <a:bodyPr/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dirty="0" smtClean="0"/>
            <a:t>Pilots</a:t>
          </a:r>
          <a:endParaRPr lang="en-GB" sz="2000" dirty="0"/>
        </a:p>
      </dgm:t>
    </dgm:pt>
    <dgm:pt modelId="{74447DFB-3B09-1C47-93EB-E3AA9C0250BB}" type="sibTrans" cxnId="{445331EC-6ACF-374A-85E2-D446F5D69A38}">
      <dgm:prSet/>
      <dgm:spPr/>
      <dgm:t>
        <a:bodyPr/>
        <a:lstStyle/>
        <a:p>
          <a:endParaRPr lang="en-GB"/>
        </a:p>
      </dgm:t>
    </dgm:pt>
    <dgm:pt modelId="{DC1EAF71-0D68-C34B-B547-41668B5440D4}" type="parTrans" cxnId="{445331EC-6ACF-374A-85E2-D446F5D69A38}">
      <dgm:prSet/>
      <dgm:spPr/>
      <dgm:t>
        <a:bodyPr/>
        <a:lstStyle/>
        <a:p>
          <a:endParaRPr lang="en-GB"/>
        </a:p>
      </dgm:t>
    </dgm:pt>
    <dgm:pt modelId="{A142C2A2-264F-0A4B-91D6-40415134AE04}" type="sibTrans" cxnId="{2AD6F24B-9987-0849-82C1-E7274C440AC9}">
      <dgm:prSet/>
      <dgm:spPr/>
      <dgm:t>
        <a:bodyPr/>
        <a:lstStyle/>
        <a:p>
          <a:endParaRPr lang="en-GB"/>
        </a:p>
      </dgm:t>
    </dgm:pt>
    <dgm:pt modelId="{B597F0E9-F642-2F40-93C4-26EDF3FFD840}" type="parTrans" cxnId="{2AD6F24B-9987-0849-82C1-E7274C440AC9}">
      <dgm:prSet/>
      <dgm:spPr/>
      <dgm:t>
        <a:bodyPr/>
        <a:lstStyle/>
        <a:p>
          <a:endParaRPr lang="en-GB"/>
        </a:p>
      </dgm:t>
    </dgm:pt>
    <dgm:pt modelId="{B69267B0-8E9D-0546-B70B-8E1B9E1E4042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Anchored in real use cases</a:t>
          </a:r>
          <a:endParaRPr lang="en-GB" sz="1800" dirty="0"/>
        </a:p>
      </dgm:t>
    </dgm:pt>
    <dgm:pt modelId="{EA64EC61-DCD5-DB44-8EA6-98D05D1B0BAB}">
      <dgm:prSet phldrT="[Text]" custT="1"/>
      <dgm:spPr/>
      <dgm:t>
        <a:bodyPr/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dirty="0" smtClean="0"/>
            <a:t>Requirements</a:t>
          </a:r>
          <a:endParaRPr lang="en-GB" sz="2000" dirty="0"/>
        </a:p>
      </dgm:t>
    </dgm:pt>
    <dgm:pt modelId="{B7547522-5359-A348-9BEC-BDCF77D130CB}" type="sibTrans" cxnId="{6F346259-4A1C-7E4C-A379-79FDC6E3CAF5}">
      <dgm:prSet/>
      <dgm:spPr/>
      <dgm:t>
        <a:bodyPr/>
        <a:lstStyle/>
        <a:p>
          <a:endParaRPr lang="en-GB"/>
        </a:p>
      </dgm:t>
    </dgm:pt>
    <dgm:pt modelId="{2E43FC32-B6E6-B948-9FED-C02A3C72B247}" type="parTrans" cxnId="{6F346259-4A1C-7E4C-A379-79FDC6E3CAF5}">
      <dgm:prSet/>
      <dgm:spPr/>
      <dgm:t>
        <a:bodyPr/>
        <a:lstStyle/>
        <a:p>
          <a:endParaRPr lang="en-GB"/>
        </a:p>
      </dgm:t>
    </dgm:pt>
    <dgm:pt modelId="{4760C94B-15B1-8249-953D-1C688598C622}" type="sibTrans" cxnId="{3B3C2F4E-D65F-6C4A-933B-26550A1CFA79}">
      <dgm:prSet/>
      <dgm:spPr/>
      <dgm:t>
        <a:bodyPr/>
        <a:lstStyle/>
        <a:p>
          <a:endParaRPr lang="en-GB"/>
        </a:p>
      </dgm:t>
    </dgm:pt>
    <dgm:pt modelId="{624DD7F3-44E3-7C4B-8C62-6FF1E0BEDEB9}" type="parTrans" cxnId="{3B3C2F4E-D65F-6C4A-933B-26550A1CFA79}">
      <dgm:prSet/>
      <dgm:spPr/>
      <dgm:t>
        <a:bodyPr/>
        <a:lstStyle/>
        <a:p>
          <a:endParaRPr lang="en-GB"/>
        </a:p>
      </dgm:t>
    </dgm:pt>
    <dgm:pt modelId="{D5CF0A53-1EDB-E14F-A914-6CCE8930AFFE}">
      <dgm:prSet phldrT="[Text]" custT="1"/>
      <dgm:spPr/>
      <dgm:t>
        <a:bodyPr/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dirty="0"/>
        </a:p>
      </dgm:t>
    </dgm:pt>
    <dgm:pt modelId="{D28688B5-948B-984A-B5A9-5C1311D4F042}" type="sibTrans" cxnId="{F3FD5757-6C4E-9747-94B8-B2208F23FCBE}">
      <dgm:prSet/>
      <dgm:spPr/>
      <dgm:t>
        <a:bodyPr/>
        <a:lstStyle/>
        <a:p>
          <a:endParaRPr lang="en-GB"/>
        </a:p>
      </dgm:t>
    </dgm:pt>
    <dgm:pt modelId="{581A8770-5222-2444-8F65-4F41A8D4B635}" type="parTrans" cxnId="{F3FD5757-6C4E-9747-94B8-B2208F23FCBE}">
      <dgm:prSet/>
      <dgm:spPr/>
      <dgm:t>
        <a:bodyPr/>
        <a:lstStyle/>
        <a:p>
          <a:endParaRPr lang="en-GB"/>
        </a:p>
      </dgm:t>
    </dgm:pt>
    <dgm:pt modelId="{28A6A447-48C3-134F-9D2E-87ABB7270BA6}">
      <dgm:prSet phldrT="[Text]" custT="1"/>
      <dgm:spPr/>
      <dgm:t>
        <a:bodyPr/>
        <a:lstStyle/>
        <a:p>
          <a:r>
            <a:rPr lang="en-GB" sz="1800" dirty="0" smtClean="0"/>
            <a:t>Feedback on pilots from AAI user communities</a:t>
          </a:r>
          <a:endParaRPr lang="en-GB" sz="1800" dirty="0"/>
        </a:p>
      </dgm:t>
    </dgm:pt>
    <dgm:pt modelId="{3EE91FA6-C7FC-9C40-B12B-8A2301D37B98}" type="parTrans" cxnId="{5DE56928-A300-604A-A063-D7A859FDC383}">
      <dgm:prSet/>
      <dgm:spPr/>
      <dgm:t>
        <a:bodyPr/>
        <a:lstStyle/>
        <a:p>
          <a:endParaRPr lang="en-GB"/>
        </a:p>
      </dgm:t>
    </dgm:pt>
    <dgm:pt modelId="{B6FFFFC4-6A53-4B48-BE74-1A63EC82000C}" type="sibTrans" cxnId="{5DE56928-A300-604A-A063-D7A859FDC383}">
      <dgm:prSet/>
      <dgm:spPr/>
      <dgm:t>
        <a:bodyPr/>
        <a:lstStyle/>
        <a:p>
          <a:endParaRPr lang="en-GB"/>
        </a:p>
      </dgm:t>
    </dgm:pt>
    <dgm:pt modelId="{BE5E1DE8-1C68-DA48-B3FD-DCB6FF6F7177}">
      <dgm:prSet phldrT="[Text]" custT="1"/>
      <dgm:spPr/>
      <dgm:t>
        <a:bodyPr/>
        <a:lstStyle/>
        <a:p>
          <a:r>
            <a:rPr lang="en-GB" sz="1800" b="1" dirty="0" smtClean="0"/>
            <a:t>FIM4R</a:t>
          </a:r>
          <a:r>
            <a:rPr lang="en-GB" sz="1800" dirty="0" smtClean="0"/>
            <a:t>:</a:t>
          </a:r>
          <a:endParaRPr lang="en-GB" sz="1800" dirty="0"/>
        </a:p>
      </dgm:t>
    </dgm:pt>
    <dgm:pt modelId="{7CDED86A-9CE4-544E-938C-B50C3AE09479}" type="parTrans" cxnId="{2378D908-5082-1146-BC7A-2EC066EE9D36}">
      <dgm:prSet/>
      <dgm:spPr/>
      <dgm:t>
        <a:bodyPr/>
        <a:lstStyle/>
        <a:p>
          <a:endParaRPr lang="en-GB"/>
        </a:p>
      </dgm:t>
    </dgm:pt>
    <dgm:pt modelId="{B6117C52-3DD1-344D-AF24-D79107E0C3E4}" type="sibTrans" cxnId="{2378D908-5082-1146-BC7A-2EC066EE9D36}">
      <dgm:prSet/>
      <dgm:spPr/>
      <dgm:t>
        <a:bodyPr/>
        <a:lstStyle/>
        <a:p>
          <a:endParaRPr lang="en-GB"/>
        </a:p>
      </dgm:t>
    </dgm:pt>
    <dgm:pt modelId="{795EA02D-46DC-0148-AB76-7F15567601AA}">
      <dgm:prSet phldrT="[Text]" custT="1"/>
      <dgm:spPr/>
      <dgm:t>
        <a:bodyPr/>
        <a:lstStyle/>
        <a:p>
          <a:r>
            <a:rPr lang="en-GB" sz="1800" dirty="0" smtClean="0"/>
            <a:t>Requirements/feedback  for training and architecture</a:t>
          </a:r>
          <a:endParaRPr lang="en-GB" sz="1800" dirty="0"/>
        </a:p>
      </dgm:t>
    </dgm:pt>
    <dgm:pt modelId="{63DAA070-D621-6F45-97FB-71951867C80F}" type="parTrans" cxnId="{98F79325-20CF-1246-9016-623FFFC4C02C}">
      <dgm:prSet/>
      <dgm:spPr/>
      <dgm:t>
        <a:bodyPr/>
        <a:lstStyle/>
        <a:p>
          <a:endParaRPr lang="en-GB"/>
        </a:p>
      </dgm:t>
    </dgm:pt>
    <dgm:pt modelId="{E4C91784-A640-D845-A6D7-822224DEDC72}" type="sibTrans" cxnId="{98F79325-20CF-1246-9016-623FFFC4C02C}">
      <dgm:prSet/>
      <dgm:spPr/>
      <dgm:t>
        <a:bodyPr/>
        <a:lstStyle/>
        <a:p>
          <a:endParaRPr lang="en-GB"/>
        </a:p>
      </dgm:t>
    </dgm:pt>
    <dgm:pt modelId="{48FAC12C-89C5-8C4E-99FB-C070D7ECC990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smtClean="0"/>
            <a:t>International </a:t>
          </a:r>
          <a:r>
            <a:rPr lang="en-GB" sz="1800" dirty="0" smtClean="0"/>
            <a:t>collaboration</a:t>
          </a:r>
          <a:endParaRPr lang="en-GB" sz="1800" dirty="0"/>
        </a:p>
      </dgm:t>
    </dgm:pt>
    <dgm:pt modelId="{C9772DE9-FBEC-F243-9213-75FA8C750D5B}" type="parTrans" cxnId="{FCD92826-E9FF-014C-8DEF-992E871E03F5}">
      <dgm:prSet/>
      <dgm:spPr/>
      <dgm:t>
        <a:bodyPr/>
        <a:lstStyle/>
        <a:p>
          <a:endParaRPr lang="en-GB"/>
        </a:p>
      </dgm:t>
    </dgm:pt>
    <dgm:pt modelId="{2E0F260A-91A3-CA49-8A94-85CD9481BB25}" type="sibTrans" cxnId="{FCD92826-E9FF-014C-8DEF-992E871E03F5}">
      <dgm:prSet/>
      <dgm:spPr/>
      <dgm:t>
        <a:bodyPr/>
        <a:lstStyle/>
        <a:p>
          <a:endParaRPr lang="en-GB"/>
        </a:p>
      </dgm:t>
    </dgm:pt>
    <dgm:pt modelId="{8F349CD1-87B1-654C-B467-C69F44A00425}" type="pres">
      <dgm:prSet presAssocID="{4E35541D-CCAE-714B-9263-36811041784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C07EC9B-EED3-4D4A-9343-2FC1674DCAA1}" type="pres">
      <dgm:prSet presAssocID="{CCE3CA44-08E8-D94E-878F-FA301A99B66C}" presName="parentText1" presStyleLbl="node1" presStyleIdx="0" presStyleCnt="4" custScaleX="11547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A382C5-8EF3-3A40-85FA-CD6EF4946C69}" type="pres">
      <dgm:prSet presAssocID="{CCE3CA44-08E8-D94E-878F-FA301A99B66C}" presName="childText1" presStyleLbl="solidAlignAcc1" presStyleIdx="0" presStyleCnt="4" custScaleX="111906" custScaleY="135317" custLinFactNeighborX="-26160" custLinFactNeighborY="14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08602E-86E7-1247-AA6C-240C9C0D5DF4}" type="pres">
      <dgm:prSet presAssocID="{061F9430-BA76-1C4B-A469-CE2DDE62D783}" presName="parentText2" presStyleLbl="node1" presStyleIdx="1" presStyleCnt="4" custScaleX="116190" custLinFactNeighborX="234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48E02E-ABFE-4248-AE6C-5923D2082C89}" type="pres">
      <dgm:prSet presAssocID="{061F9430-BA76-1C4B-A469-CE2DDE62D783}" presName="childText2" presStyleLbl="solidAlignAcc1" presStyleIdx="1" presStyleCnt="4" custScaleX="157815" custScaleY="125068" custLinFactNeighborX="9592" custLinFactNeighborY="5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49BA4F-B52A-D449-A62C-D36777D84E3E}" type="pres">
      <dgm:prSet presAssocID="{D3F648CE-186D-AD41-9DB3-8B2248C7DCFB}" presName="parentText3" presStyleLbl="node1" presStyleIdx="2" presStyleCnt="4" custLinFactNeighborX="141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857119-5DCC-9548-9CCD-882BD9933BA1}" type="pres">
      <dgm:prSet presAssocID="{D3F648CE-186D-AD41-9DB3-8B2248C7DCFB}" presName="childText3" presStyleLbl="solidAlignAcc1" presStyleIdx="2" presStyleCnt="4" custScaleX="116522" custScaleY="102575" custLinFactNeighborX="41856" custLinFactNeighborY="-1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3D9FA8-9B08-F44A-9054-553DA6141CA9}" type="pres">
      <dgm:prSet presAssocID="{3B5DF232-E8CA-C04B-BDDE-B8F44EEFCAC6}" presName="parentText4" presStyleLbl="node1" presStyleIdx="3" presStyleCnt="4" custScaleX="89522" custLinFactNeighborX="241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9A8442-0BE8-024B-BA11-C7AF9BFA47A6}" type="pres">
      <dgm:prSet presAssocID="{3B5DF232-E8CA-C04B-BDDE-B8F44EEFCAC6}" presName="childText4" presStyleLbl="solidAlignAcc1" presStyleIdx="3" presStyleCnt="4" custScaleY="87665" custLinFactNeighborX="38880" custLinFactNeighborY="-14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5331EC-6ACF-374A-85E2-D446F5D69A38}" srcId="{CCE3CA44-08E8-D94E-878F-FA301A99B66C}" destId="{C3B8C730-97E9-1841-91F4-BE86209893EA}" srcOrd="1" destOrd="0" parTransId="{DC1EAF71-0D68-C34B-B547-41668B5440D4}" sibTransId="{74447DFB-3B09-1C47-93EB-E3AA9C0250BB}"/>
    <dgm:cxn modelId="{3B3C2F4E-D65F-6C4A-933B-26550A1CFA79}" srcId="{EA64EC61-DCD5-DB44-8EA6-98D05D1B0BAB}" destId="{B69267B0-8E9D-0546-B70B-8E1B9E1E4042}" srcOrd="0" destOrd="0" parTransId="{624DD7F3-44E3-7C4B-8C62-6FF1E0BEDEB9}" sibTransId="{4760C94B-15B1-8249-953D-1C688598C622}"/>
    <dgm:cxn modelId="{FCD92826-E9FF-014C-8DEF-992E871E03F5}" srcId="{EA64EC61-DCD5-DB44-8EA6-98D05D1B0BAB}" destId="{48FAC12C-89C5-8C4E-99FB-C070D7ECC990}" srcOrd="1" destOrd="0" parTransId="{C9772DE9-FBEC-F243-9213-75FA8C750D5B}" sibTransId="{2E0F260A-91A3-CA49-8A94-85CD9481BB25}"/>
    <dgm:cxn modelId="{F3FD5757-6C4E-9747-94B8-B2208F23FCBE}" srcId="{CCE3CA44-08E8-D94E-878F-FA301A99B66C}" destId="{D5CF0A53-1EDB-E14F-A914-6CCE8930AFFE}" srcOrd="2" destOrd="0" parTransId="{581A8770-5222-2444-8F65-4F41A8D4B635}" sibTransId="{D28688B5-948B-984A-B5A9-5C1311D4F042}"/>
    <dgm:cxn modelId="{3859B9DE-8764-1545-B042-C2800E53BD95}" type="presOf" srcId="{061F9430-BA76-1C4B-A469-CE2DDE62D783}" destId="{1F08602E-86E7-1247-AA6C-240C9C0D5DF4}" srcOrd="0" destOrd="0" presId="urn:microsoft.com/office/officeart/2009/3/layout/IncreasingArrowsProcess"/>
    <dgm:cxn modelId="{C4742946-F5AD-9148-B520-B8DE82193F28}" srcId="{3B5DF232-E8CA-C04B-BDDE-B8F44EEFCAC6}" destId="{AE51681C-4878-7549-87AA-31C2E1FF54F5}" srcOrd="0" destOrd="0" parTransId="{643C05AD-0E53-CA47-AF08-6A3521167394}" sibTransId="{9367364F-4B74-6E47-A749-A75E0D4E2EAA}"/>
    <dgm:cxn modelId="{4434D7E0-59EF-CB40-B6ED-76B101A7DBDF}" srcId="{2AE7EE9E-5E4B-8548-BD8B-2C84628BC2C2}" destId="{20CA866D-1AF8-F643-952C-26A9F24A076D}" srcOrd="0" destOrd="0" parTransId="{BD6A107F-1A34-014F-B40C-D2347541D5FB}" sibTransId="{783AF201-D75A-2345-A8B8-E17C4DCC4525}"/>
    <dgm:cxn modelId="{A75D4E50-0A47-414A-A5CE-14F7065560D1}" type="presOf" srcId="{CCE3CA44-08E8-D94E-878F-FA301A99B66C}" destId="{0C07EC9B-EED3-4D4A-9343-2FC1674DCAA1}" srcOrd="0" destOrd="0" presId="urn:microsoft.com/office/officeart/2009/3/layout/IncreasingArrowsProcess"/>
    <dgm:cxn modelId="{5737E1A9-2F23-D843-80E8-179C271CC84D}" type="presOf" srcId="{AE51681C-4878-7549-87AA-31C2E1FF54F5}" destId="{A59A8442-0BE8-024B-BA11-C7AF9BFA47A6}" srcOrd="0" destOrd="0" presId="urn:microsoft.com/office/officeart/2009/3/layout/IncreasingArrowsProcess"/>
    <dgm:cxn modelId="{FAC952B7-F920-3447-BF56-CE34BF15B34B}" type="presOf" srcId="{3B5DF232-E8CA-C04B-BDDE-B8F44EEFCAC6}" destId="{3C3D9FA8-9B08-F44A-9054-553DA6141CA9}" srcOrd="0" destOrd="0" presId="urn:microsoft.com/office/officeart/2009/3/layout/IncreasingArrowsProcess"/>
    <dgm:cxn modelId="{5C62C656-4681-9B46-AE81-B4B755BBD470}" srcId="{D3F648CE-186D-AD41-9DB3-8B2248C7DCFB}" destId="{C515359F-393A-9545-8931-1B8255D75094}" srcOrd="0" destOrd="0" parTransId="{5710B138-5964-BA4A-902C-C16DF506B959}" sibTransId="{BB416222-2EBE-4042-8037-FD96CB82358F}"/>
    <dgm:cxn modelId="{AEF14386-DE23-1342-9A25-283BBD908AAF}" type="presOf" srcId="{D5CF0A53-1EDB-E14F-A914-6CCE8930AFFE}" destId="{4AA382C5-8EF3-3A40-85FA-CD6EF4946C69}" srcOrd="0" destOrd="5" presId="urn:microsoft.com/office/officeart/2009/3/layout/IncreasingArrowsProcess"/>
    <dgm:cxn modelId="{64BA2913-48F6-EF49-9386-8317DB5421CF}" type="presOf" srcId="{795EA02D-46DC-0148-AB76-7F15567601AA}" destId="{3548E02E-ABFE-4248-AE6C-5923D2082C89}" srcOrd="0" destOrd="4" presId="urn:microsoft.com/office/officeart/2009/3/layout/IncreasingArrowsProcess"/>
    <dgm:cxn modelId="{8CF1DD89-F74D-2643-9F8E-6F9D44282744}" type="presOf" srcId="{59BE59C3-6D0B-0A4A-847C-5781F7766592}" destId="{D8857119-5DCC-9548-9CCD-882BD9933BA1}" srcOrd="0" destOrd="2" presId="urn:microsoft.com/office/officeart/2009/3/layout/IncreasingArrowsProcess"/>
    <dgm:cxn modelId="{021FAAFC-53CE-2A48-B412-5B8442FF0BF0}" srcId="{4E35541D-CCAE-714B-9263-368110417842}" destId="{3B5DF232-E8CA-C04B-BDDE-B8F44EEFCAC6}" srcOrd="3" destOrd="0" parTransId="{80E859E0-FAE1-2745-A7F7-E57A96B1E66E}" sibTransId="{918C7B86-39B9-114F-874B-7C32249E5723}"/>
    <dgm:cxn modelId="{9CEAEF66-CAAB-824E-8DD3-276E25586986}" type="presOf" srcId="{28A6A447-48C3-134F-9D2E-87ABB7270BA6}" destId="{3548E02E-ABFE-4248-AE6C-5923D2082C89}" srcOrd="0" destOrd="3" presId="urn:microsoft.com/office/officeart/2009/3/layout/IncreasingArrowsProcess"/>
    <dgm:cxn modelId="{2378D908-5082-1146-BC7A-2EC066EE9D36}" srcId="{061F9430-BA76-1C4B-A469-CE2DDE62D783}" destId="{BE5E1DE8-1C68-DA48-B3FD-DCB6FF6F7177}" srcOrd="1" destOrd="0" parTransId="{7CDED86A-9CE4-544E-938C-B50C3AE09479}" sibTransId="{B6117C52-3DD1-344D-AF24-D79107E0C3E4}"/>
    <dgm:cxn modelId="{F07ECF27-23E0-D549-814C-D4A8CC6E6B5D}" type="presOf" srcId="{C515359F-393A-9545-8931-1B8255D75094}" destId="{D8857119-5DCC-9548-9CCD-882BD9933BA1}" srcOrd="0" destOrd="0" presId="urn:microsoft.com/office/officeart/2009/3/layout/IncreasingArrowsProcess"/>
    <dgm:cxn modelId="{3EB92477-438B-A74D-A0B8-9D2627E2C513}" srcId="{4E35541D-CCAE-714B-9263-368110417842}" destId="{061F9430-BA76-1C4B-A469-CE2DDE62D783}" srcOrd="1" destOrd="0" parTransId="{E5AFCAEA-1547-8744-8726-7D833C04F71D}" sibTransId="{6EFF409B-4C44-8F4A-94D6-739F3E733DA5}"/>
    <dgm:cxn modelId="{0AE972FC-D1FB-5A40-BCDA-84D915DAAEB5}" srcId="{C515359F-393A-9545-8931-1B8255D75094}" destId="{FCA7D87C-2D29-724E-849E-FEF039048C31}" srcOrd="0" destOrd="0" parTransId="{C6190E2B-ED15-2745-85E6-E40B9361F83C}" sibTransId="{36FA034E-8273-B74D-8948-A3B5ABDF7BE3}"/>
    <dgm:cxn modelId="{578E73C0-85D7-774B-BB01-DDD73EC3AB45}" srcId="{D3F648CE-186D-AD41-9DB3-8B2248C7DCFB}" destId="{F248D124-DFD3-9040-B11D-DB3E22220749}" srcOrd="1" destOrd="0" parTransId="{E2E36B61-E336-EE4A-B25F-EAAD20FE9BAB}" sibTransId="{E1FEFB94-AF96-0743-AF5C-595C5A855F3A}"/>
    <dgm:cxn modelId="{D1D90856-3F6F-6241-9B31-E3DBE9B1AF8E}" type="presOf" srcId="{BE5E1DE8-1C68-DA48-B3FD-DCB6FF6F7177}" destId="{3548E02E-ABFE-4248-AE6C-5923D2082C89}" srcOrd="0" destOrd="2" presId="urn:microsoft.com/office/officeart/2009/3/layout/IncreasingArrowsProcess"/>
    <dgm:cxn modelId="{200FA5A0-B512-5B4E-973B-8EE06EDC8EFE}" srcId="{C515359F-393A-9545-8931-1B8255D75094}" destId="{C94224CF-1F5A-CF48-A9C6-ABEED11B57D6}" srcOrd="2" destOrd="0" parTransId="{9FDF9B61-EDFB-2C49-BC3E-863D09F9F901}" sibTransId="{114717D5-6119-C244-8D24-B40FC4DEAF87}"/>
    <dgm:cxn modelId="{98F79325-20CF-1246-9016-623FFFC4C02C}" srcId="{BE5E1DE8-1C68-DA48-B3FD-DCB6FF6F7177}" destId="{795EA02D-46DC-0148-AB76-7F15567601AA}" srcOrd="1" destOrd="0" parTransId="{63DAA070-D621-6F45-97FB-71951867C80F}" sibTransId="{E4C91784-A640-D845-A6D7-822224DEDC72}"/>
    <dgm:cxn modelId="{37E24FCF-12D5-8748-8373-E889863C05B9}" type="presOf" srcId="{EA64EC61-DCD5-DB44-8EA6-98D05D1B0BAB}" destId="{4AA382C5-8EF3-3A40-85FA-CD6EF4946C69}" srcOrd="0" destOrd="0" presId="urn:microsoft.com/office/officeart/2009/3/layout/IncreasingArrowsProcess"/>
    <dgm:cxn modelId="{2AD6F24B-9987-0849-82C1-E7274C440AC9}" srcId="{C3B8C730-97E9-1841-91F4-BE86209893EA}" destId="{4EB222AF-EB8C-1A49-B30F-A1EE154242A7}" srcOrd="0" destOrd="0" parTransId="{B597F0E9-F642-2F40-93C4-26EDF3FFD840}" sibTransId="{A142C2A2-264F-0A4B-91D6-40415134AE04}"/>
    <dgm:cxn modelId="{1CEE10AB-C74A-B74D-84BB-74F9DD80C397}" type="presOf" srcId="{48FAC12C-89C5-8C4E-99FB-C070D7ECC990}" destId="{4AA382C5-8EF3-3A40-85FA-CD6EF4946C69}" srcOrd="0" destOrd="2" presId="urn:microsoft.com/office/officeart/2009/3/layout/IncreasingArrowsProcess"/>
    <dgm:cxn modelId="{6F346259-4A1C-7E4C-A379-79FDC6E3CAF5}" srcId="{CCE3CA44-08E8-D94E-878F-FA301A99B66C}" destId="{EA64EC61-DCD5-DB44-8EA6-98D05D1B0BAB}" srcOrd="0" destOrd="0" parTransId="{2E43FC32-B6E6-B948-9FED-C02A3C72B247}" sibTransId="{B7547522-5359-A348-9BEC-BDCF77D130CB}"/>
    <dgm:cxn modelId="{1D18BD85-F391-2B44-AC3E-732F60E26CE2}" type="presOf" srcId="{4E35541D-CCAE-714B-9263-368110417842}" destId="{8F349CD1-87B1-654C-B467-C69F44A00425}" srcOrd="0" destOrd="0" presId="urn:microsoft.com/office/officeart/2009/3/layout/IncreasingArrowsProcess"/>
    <dgm:cxn modelId="{7779EB69-A56B-284B-B8DF-F6B110193077}" srcId="{4E35541D-CCAE-714B-9263-368110417842}" destId="{CCE3CA44-08E8-D94E-878F-FA301A99B66C}" srcOrd="0" destOrd="0" parTransId="{85632A7F-02C8-A349-BA35-74136356F322}" sibTransId="{260B109A-E6E8-8545-828C-D083018A9321}"/>
    <dgm:cxn modelId="{7CDCFFEF-46CB-764D-9104-7D641D6BA5EE}" srcId="{CCE3CA44-08E8-D94E-878F-FA301A99B66C}" destId="{1F03592F-9893-2149-94C2-E69044D82B21}" srcOrd="3" destOrd="0" parTransId="{89CDDEF5-7379-D340-A82E-C59A3B94B057}" sibTransId="{B136FE2D-2DFA-5642-B0A0-A131D3B5EA05}"/>
    <dgm:cxn modelId="{5DE56928-A300-604A-A063-D7A859FDC383}" srcId="{BE5E1DE8-1C68-DA48-B3FD-DCB6FF6F7177}" destId="{28A6A447-48C3-134F-9D2E-87ABB7270BA6}" srcOrd="0" destOrd="0" parTransId="{3EE91FA6-C7FC-9C40-B12B-8A2301D37B98}" sibTransId="{B6FFFFC4-6A53-4B48-BE74-1A63EC82000C}"/>
    <dgm:cxn modelId="{C95C67FA-C442-0847-8A23-9E40DF315385}" type="presOf" srcId="{B69267B0-8E9D-0546-B70B-8E1B9E1E4042}" destId="{4AA382C5-8EF3-3A40-85FA-CD6EF4946C69}" srcOrd="0" destOrd="1" presId="urn:microsoft.com/office/officeart/2009/3/layout/IncreasingArrowsProcess"/>
    <dgm:cxn modelId="{7E954933-9EC6-EB48-BB46-FCC53CA08802}" type="presOf" srcId="{2AE7EE9E-5E4B-8548-BD8B-2C84628BC2C2}" destId="{3548E02E-ABFE-4248-AE6C-5923D2082C89}" srcOrd="0" destOrd="0" presId="urn:microsoft.com/office/officeart/2009/3/layout/IncreasingArrowsProcess"/>
    <dgm:cxn modelId="{7FE09003-92D5-E240-8976-F6C58C3FE76A}" type="presOf" srcId="{4EB222AF-EB8C-1A49-B30F-A1EE154242A7}" destId="{4AA382C5-8EF3-3A40-85FA-CD6EF4946C69}" srcOrd="0" destOrd="4" presId="urn:microsoft.com/office/officeart/2009/3/layout/IncreasingArrowsProcess"/>
    <dgm:cxn modelId="{51473549-8950-994E-8B88-9054D93A0714}" type="presOf" srcId="{FCA7D87C-2D29-724E-849E-FEF039048C31}" destId="{D8857119-5DCC-9548-9CCD-882BD9933BA1}" srcOrd="0" destOrd="1" presId="urn:microsoft.com/office/officeart/2009/3/layout/IncreasingArrowsProcess"/>
    <dgm:cxn modelId="{4870F0ED-8183-FC49-ACB2-63B3409D1B52}" type="presOf" srcId="{20CA866D-1AF8-F643-952C-26A9F24A076D}" destId="{3548E02E-ABFE-4248-AE6C-5923D2082C89}" srcOrd="0" destOrd="1" presId="urn:microsoft.com/office/officeart/2009/3/layout/IncreasingArrowsProcess"/>
    <dgm:cxn modelId="{1E891103-9E1C-9244-BF3F-96528F00BAE1}" type="presOf" srcId="{1F03592F-9893-2149-94C2-E69044D82B21}" destId="{4AA382C5-8EF3-3A40-85FA-CD6EF4946C69}" srcOrd="0" destOrd="6" presId="urn:microsoft.com/office/officeart/2009/3/layout/IncreasingArrowsProcess"/>
    <dgm:cxn modelId="{24E47829-F5CF-5B4F-BA7A-724807ED3B07}" type="presOf" srcId="{F248D124-DFD3-9040-B11D-DB3E22220749}" destId="{D8857119-5DCC-9548-9CCD-882BD9933BA1}" srcOrd="0" destOrd="4" presId="urn:microsoft.com/office/officeart/2009/3/layout/IncreasingArrowsProcess"/>
    <dgm:cxn modelId="{1DF90865-08BD-7248-B8EC-841B6CC003B4}" type="presOf" srcId="{C94224CF-1F5A-CF48-A9C6-ABEED11B57D6}" destId="{D8857119-5DCC-9548-9CCD-882BD9933BA1}" srcOrd="0" destOrd="3" presId="urn:microsoft.com/office/officeart/2009/3/layout/IncreasingArrowsProcess"/>
    <dgm:cxn modelId="{72B8EE53-9434-3948-9C74-CB45DAD78783}" srcId="{C515359F-393A-9545-8931-1B8255D75094}" destId="{59BE59C3-6D0B-0A4A-847C-5781F7766592}" srcOrd="1" destOrd="0" parTransId="{0D9FE0C7-1DF0-594F-80C9-634F4235A0BC}" sibTransId="{568E97BF-E0A0-414A-A0AA-62E009508FCA}"/>
    <dgm:cxn modelId="{1E3D86B2-F001-CF45-9B89-5F2E52C32435}" type="presOf" srcId="{D3F648CE-186D-AD41-9DB3-8B2248C7DCFB}" destId="{5549BA4F-B52A-D449-A62C-D36777D84E3E}" srcOrd="0" destOrd="0" presId="urn:microsoft.com/office/officeart/2009/3/layout/IncreasingArrowsProcess"/>
    <dgm:cxn modelId="{A9929408-4636-7646-96BC-E0595154D5D1}" type="presOf" srcId="{C3B8C730-97E9-1841-91F4-BE86209893EA}" destId="{4AA382C5-8EF3-3A40-85FA-CD6EF4946C69}" srcOrd="0" destOrd="3" presId="urn:microsoft.com/office/officeart/2009/3/layout/IncreasingArrowsProcess"/>
    <dgm:cxn modelId="{053E252E-10D0-314C-A697-4DCFC5838D21}" srcId="{061F9430-BA76-1C4B-A469-CE2DDE62D783}" destId="{2AE7EE9E-5E4B-8548-BD8B-2C84628BC2C2}" srcOrd="0" destOrd="0" parTransId="{CCF44911-F40F-7C4F-855B-5EC129E240A5}" sibTransId="{9FA6E24B-448E-384E-BBE3-4D9DE9266B6B}"/>
    <dgm:cxn modelId="{707B1586-BF0F-6844-A896-11F8C9A2CBC8}" srcId="{4E35541D-CCAE-714B-9263-368110417842}" destId="{D3F648CE-186D-AD41-9DB3-8B2248C7DCFB}" srcOrd="2" destOrd="0" parTransId="{8757D74D-1011-9748-AF42-C8C44AE10BEF}" sibTransId="{505CAA8A-4328-9747-87F7-77F1D3806FB9}"/>
    <dgm:cxn modelId="{1058B051-E723-144F-9055-634F949AB742}" type="presParOf" srcId="{8F349CD1-87B1-654C-B467-C69F44A00425}" destId="{0C07EC9B-EED3-4D4A-9343-2FC1674DCAA1}" srcOrd="0" destOrd="0" presId="urn:microsoft.com/office/officeart/2009/3/layout/IncreasingArrowsProcess"/>
    <dgm:cxn modelId="{46F27925-63F3-484A-9458-AB4A04A75201}" type="presParOf" srcId="{8F349CD1-87B1-654C-B467-C69F44A00425}" destId="{4AA382C5-8EF3-3A40-85FA-CD6EF4946C69}" srcOrd="1" destOrd="0" presId="urn:microsoft.com/office/officeart/2009/3/layout/IncreasingArrowsProcess"/>
    <dgm:cxn modelId="{958BD52E-8D59-5D4B-A6F0-C9B7859A34F5}" type="presParOf" srcId="{8F349CD1-87B1-654C-B467-C69F44A00425}" destId="{1F08602E-86E7-1247-AA6C-240C9C0D5DF4}" srcOrd="2" destOrd="0" presId="urn:microsoft.com/office/officeart/2009/3/layout/IncreasingArrowsProcess"/>
    <dgm:cxn modelId="{93781B46-0F8B-9549-9731-72B3D41B0654}" type="presParOf" srcId="{8F349CD1-87B1-654C-B467-C69F44A00425}" destId="{3548E02E-ABFE-4248-AE6C-5923D2082C89}" srcOrd="3" destOrd="0" presId="urn:microsoft.com/office/officeart/2009/3/layout/IncreasingArrowsProcess"/>
    <dgm:cxn modelId="{83F7D8A1-CDC7-5845-9C25-09EB83E3C3FF}" type="presParOf" srcId="{8F349CD1-87B1-654C-B467-C69F44A00425}" destId="{5549BA4F-B52A-D449-A62C-D36777D84E3E}" srcOrd="4" destOrd="0" presId="urn:microsoft.com/office/officeart/2009/3/layout/IncreasingArrowsProcess"/>
    <dgm:cxn modelId="{5BC0A5F1-9B5B-6449-B346-9E4D683B04EA}" type="presParOf" srcId="{8F349CD1-87B1-654C-B467-C69F44A00425}" destId="{D8857119-5DCC-9548-9CCD-882BD9933BA1}" srcOrd="5" destOrd="0" presId="urn:microsoft.com/office/officeart/2009/3/layout/IncreasingArrowsProcess"/>
    <dgm:cxn modelId="{C04EE7D6-E09D-BC4E-BA70-B2D69569DA42}" type="presParOf" srcId="{8F349CD1-87B1-654C-B467-C69F44A00425}" destId="{3C3D9FA8-9B08-F44A-9054-553DA6141CA9}" srcOrd="6" destOrd="0" presId="urn:microsoft.com/office/officeart/2009/3/layout/IncreasingArrowsProcess"/>
    <dgm:cxn modelId="{7EC02DD7-BABE-EC48-B940-EF3E3A882DAD}" type="presParOf" srcId="{8F349CD1-87B1-654C-B467-C69F44A00425}" destId="{A59A8442-0BE8-024B-BA11-C7AF9BFA47A6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173AD-8D04-764A-BEC6-EBEECE6E84C2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722C89-0612-E546-BA4B-347EBC3EE5DA}">
      <dgm:prSet phldrT="[Text]" custT="1"/>
      <dgm:spPr>
        <a:gradFill rotWithShape="0">
          <a:gsLst>
            <a:gs pos="0">
              <a:srgbClr val="1C41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4361"/>
            </a:gs>
          </a:gsLst>
        </a:gradFill>
      </dgm:spPr>
      <dgm:t>
        <a:bodyPr/>
        <a:lstStyle/>
        <a:p>
          <a:r>
            <a:rPr lang="en-GB" sz="2000" dirty="0" smtClean="0"/>
            <a:t>Plan</a:t>
          </a:r>
          <a:endParaRPr lang="en-GB" sz="2000" dirty="0"/>
        </a:p>
      </dgm:t>
    </dgm:pt>
    <dgm:pt modelId="{28A840AE-19F2-7446-A4B2-F9D0CEE4CC63}" type="parTrans" cxnId="{E470D6F4-90D6-854F-B8B0-84581BC65C34}">
      <dgm:prSet/>
      <dgm:spPr/>
      <dgm:t>
        <a:bodyPr/>
        <a:lstStyle/>
        <a:p>
          <a:endParaRPr lang="en-GB"/>
        </a:p>
      </dgm:t>
    </dgm:pt>
    <dgm:pt modelId="{ECF3C823-552C-0046-BCD4-A8C5F5CA04D3}" type="sibTrans" cxnId="{E470D6F4-90D6-854F-B8B0-84581BC65C34}">
      <dgm:prSet/>
      <dgm:spPr/>
      <dgm:t>
        <a:bodyPr/>
        <a:lstStyle/>
        <a:p>
          <a:endParaRPr lang="en-GB"/>
        </a:p>
      </dgm:t>
    </dgm:pt>
    <dgm:pt modelId="{AE6408E4-DD0A-AC47-99A6-A4670445D2C8}">
      <dgm:prSet phldrT="[Text]" custT="1"/>
      <dgm:spPr>
        <a:gradFill rotWithShape="0">
          <a:gsLst>
            <a:gs pos="0">
              <a:srgbClr val="1C41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4361"/>
            </a:gs>
          </a:gsLst>
        </a:gradFill>
      </dgm:spPr>
      <dgm:t>
        <a:bodyPr/>
        <a:lstStyle/>
        <a:p>
          <a:r>
            <a:rPr lang="en-GB" sz="2000" dirty="0" smtClean="0"/>
            <a:t>Develop</a:t>
          </a:r>
        </a:p>
      </dgm:t>
    </dgm:pt>
    <dgm:pt modelId="{154F99F0-20C6-8D47-B3C9-1CF8E009CA5C}" type="parTrans" cxnId="{382D61D3-212E-3245-A73F-75CB58909C6D}">
      <dgm:prSet/>
      <dgm:spPr/>
      <dgm:t>
        <a:bodyPr/>
        <a:lstStyle/>
        <a:p>
          <a:endParaRPr lang="en-GB"/>
        </a:p>
      </dgm:t>
    </dgm:pt>
    <dgm:pt modelId="{880BEBA6-A279-914C-9CEB-68196CA2C06F}" type="sibTrans" cxnId="{382D61D3-212E-3245-A73F-75CB58909C6D}">
      <dgm:prSet/>
      <dgm:spPr/>
      <dgm:t>
        <a:bodyPr/>
        <a:lstStyle/>
        <a:p>
          <a:endParaRPr lang="en-GB"/>
        </a:p>
      </dgm:t>
    </dgm:pt>
    <dgm:pt modelId="{B97343F1-F463-5948-967A-C85397D355E6}">
      <dgm:prSet phldrT="[Text]" custT="1"/>
      <dgm:spPr>
        <a:gradFill rotWithShape="0">
          <a:gsLst>
            <a:gs pos="0">
              <a:srgbClr val="0043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1C4161"/>
            </a:gs>
          </a:gsLst>
        </a:gradFill>
      </dgm:spPr>
      <dgm:t>
        <a:bodyPr/>
        <a:lstStyle/>
        <a:p>
          <a:r>
            <a:rPr lang="en-GB" sz="2000" dirty="0" smtClean="0"/>
            <a:t>Test</a:t>
          </a:r>
          <a:endParaRPr lang="en-GB" sz="2000" dirty="0"/>
        </a:p>
      </dgm:t>
    </dgm:pt>
    <dgm:pt modelId="{D28AE65E-101C-4C46-BB32-DCB7873AF424}" type="parTrans" cxnId="{39800326-A993-B945-8DE1-20D7AD110ACF}">
      <dgm:prSet/>
      <dgm:spPr/>
      <dgm:t>
        <a:bodyPr/>
        <a:lstStyle/>
        <a:p>
          <a:endParaRPr lang="en-GB"/>
        </a:p>
      </dgm:t>
    </dgm:pt>
    <dgm:pt modelId="{9AE41D32-1C54-3F48-8920-982F391B9F38}" type="sibTrans" cxnId="{39800326-A993-B945-8DE1-20D7AD110ACF}">
      <dgm:prSet/>
      <dgm:spPr/>
      <dgm:t>
        <a:bodyPr/>
        <a:lstStyle/>
        <a:p>
          <a:endParaRPr lang="en-GB"/>
        </a:p>
      </dgm:t>
    </dgm:pt>
    <dgm:pt modelId="{59662595-1C5C-4C42-8340-277FBB33EFE1}">
      <dgm:prSet phldrT="[Text]" custT="1"/>
      <dgm:spPr>
        <a:gradFill rotWithShape="0">
          <a:gsLst>
            <a:gs pos="0">
              <a:srgbClr val="1C41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4361"/>
            </a:gs>
          </a:gsLst>
        </a:gradFill>
      </dgm:spPr>
      <dgm:t>
        <a:bodyPr/>
        <a:lstStyle/>
        <a:p>
          <a:r>
            <a:rPr lang="en-GB" sz="2000" dirty="0" smtClean="0"/>
            <a:t>Include Feedback</a:t>
          </a:r>
          <a:endParaRPr lang="en-GB" sz="2000" dirty="0"/>
        </a:p>
      </dgm:t>
    </dgm:pt>
    <dgm:pt modelId="{D544B5A5-CB61-C645-B4E5-548D84D40B90}" type="parTrans" cxnId="{E4810475-EF93-6F4A-BB28-D6CB50E8C636}">
      <dgm:prSet/>
      <dgm:spPr/>
      <dgm:t>
        <a:bodyPr/>
        <a:lstStyle/>
        <a:p>
          <a:endParaRPr lang="en-GB"/>
        </a:p>
      </dgm:t>
    </dgm:pt>
    <dgm:pt modelId="{7DD089D6-0AC0-1549-8F91-5990F0146051}" type="sibTrans" cxnId="{E4810475-EF93-6F4A-BB28-D6CB50E8C636}">
      <dgm:prSet/>
      <dgm:spPr/>
      <dgm:t>
        <a:bodyPr/>
        <a:lstStyle/>
        <a:p>
          <a:endParaRPr lang="en-GB"/>
        </a:p>
      </dgm:t>
    </dgm:pt>
    <dgm:pt modelId="{B61FF603-39BE-724E-98BF-853C1FB076CF}">
      <dgm:prSet phldrT="[Text]" custT="1"/>
      <dgm:spPr>
        <a:gradFill rotWithShape="0">
          <a:gsLst>
            <a:gs pos="0">
              <a:srgbClr val="0043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4361"/>
            </a:gs>
          </a:gsLst>
        </a:gradFill>
      </dgm:spPr>
      <dgm:t>
        <a:bodyPr/>
        <a:lstStyle/>
        <a:p>
          <a:r>
            <a:rPr lang="en-GB" sz="2000" dirty="0" smtClean="0"/>
            <a:t>Input</a:t>
          </a:r>
          <a:r>
            <a:rPr lang="en-GB" sz="2000" baseline="0" dirty="0" smtClean="0"/>
            <a:t> for training</a:t>
          </a:r>
          <a:endParaRPr lang="en-GB" sz="2000" dirty="0"/>
        </a:p>
      </dgm:t>
    </dgm:pt>
    <dgm:pt modelId="{DF84871C-DDBB-AE42-A460-D60E973752B5}" type="parTrans" cxnId="{3FF251C4-34F7-A24B-B306-4CE95C25D597}">
      <dgm:prSet/>
      <dgm:spPr/>
      <dgm:t>
        <a:bodyPr/>
        <a:lstStyle/>
        <a:p>
          <a:endParaRPr lang="en-GB"/>
        </a:p>
      </dgm:t>
    </dgm:pt>
    <dgm:pt modelId="{7D111363-34C4-4B4A-B7EB-C7912AC615F6}" type="sibTrans" cxnId="{3FF251C4-34F7-A24B-B306-4CE95C25D597}">
      <dgm:prSet/>
      <dgm:spPr/>
      <dgm:t>
        <a:bodyPr/>
        <a:lstStyle/>
        <a:p>
          <a:endParaRPr lang="en-GB"/>
        </a:p>
      </dgm:t>
    </dgm:pt>
    <dgm:pt modelId="{3A3367B2-B379-E745-9EF3-959363F738AB}">
      <dgm:prSet custT="1"/>
      <dgm:spPr>
        <a:gradFill rotWithShape="0">
          <a:gsLst>
            <a:gs pos="0">
              <a:srgbClr val="1C41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4361"/>
            </a:gs>
          </a:gsLst>
        </a:gradFill>
      </dgm:spPr>
      <dgm:t>
        <a:bodyPr/>
        <a:lstStyle/>
        <a:p>
          <a:r>
            <a:rPr lang="en-GB" sz="2000" dirty="0" smtClean="0"/>
            <a:t>Package /release </a:t>
          </a:r>
          <a:endParaRPr lang="en-GB" sz="2000" dirty="0"/>
        </a:p>
      </dgm:t>
    </dgm:pt>
    <dgm:pt modelId="{85D5906F-817E-DD45-B26F-022BC33D178C}" type="parTrans" cxnId="{DE71E1C2-6409-B841-A648-3403654737BF}">
      <dgm:prSet/>
      <dgm:spPr/>
      <dgm:t>
        <a:bodyPr/>
        <a:lstStyle/>
        <a:p>
          <a:endParaRPr lang="en-GB"/>
        </a:p>
      </dgm:t>
    </dgm:pt>
    <dgm:pt modelId="{E64B8139-57EC-5648-838E-093359DBD5B0}" type="sibTrans" cxnId="{DE71E1C2-6409-B841-A648-3403654737BF}">
      <dgm:prSet/>
      <dgm:spPr/>
      <dgm:t>
        <a:bodyPr/>
        <a:lstStyle/>
        <a:p>
          <a:endParaRPr lang="en-GB"/>
        </a:p>
      </dgm:t>
    </dgm:pt>
    <dgm:pt modelId="{D8C0C1B0-B9B6-7342-AFCE-E7EE24C14147}" type="pres">
      <dgm:prSet presAssocID="{1AB173AD-8D04-764A-BEC6-EBEECE6E84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A58CE5A-D9E8-5740-9098-800DDBB6D6C4}" type="pres">
      <dgm:prSet presAssocID="{C6722C89-0612-E546-BA4B-347EBC3EE5DA}" presName="node" presStyleLbl="node1" presStyleIdx="0" presStyleCnt="6" custScaleX="1445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41A462-16AD-974F-B061-920FE7A1D3C8}" type="pres">
      <dgm:prSet presAssocID="{C6722C89-0612-E546-BA4B-347EBC3EE5DA}" presName="spNode" presStyleCnt="0"/>
      <dgm:spPr/>
    </dgm:pt>
    <dgm:pt modelId="{2DA9C2C3-2ED2-6F46-8387-77BE12B6AC49}" type="pres">
      <dgm:prSet presAssocID="{ECF3C823-552C-0046-BCD4-A8C5F5CA04D3}" presName="sibTrans" presStyleLbl="sibTrans1D1" presStyleIdx="0" presStyleCnt="6"/>
      <dgm:spPr/>
      <dgm:t>
        <a:bodyPr/>
        <a:lstStyle/>
        <a:p>
          <a:endParaRPr lang="en-GB"/>
        </a:p>
      </dgm:t>
    </dgm:pt>
    <dgm:pt modelId="{29E37E7B-1B8C-B847-86E4-0F19D9E8B477}" type="pres">
      <dgm:prSet presAssocID="{AE6408E4-DD0A-AC47-99A6-A4670445D2C8}" presName="node" presStyleLbl="node1" presStyleIdx="1" presStyleCnt="6" custScaleX="1472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AC4C4-AF4A-9141-B65B-289B0F095570}" type="pres">
      <dgm:prSet presAssocID="{AE6408E4-DD0A-AC47-99A6-A4670445D2C8}" presName="spNode" presStyleCnt="0"/>
      <dgm:spPr/>
    </dgm:pt>
    <dgm:pt modelId="{34366145-9675-8E46-A607-7F90D204ACB4}" type="pres">
      <dgm:prSet presAssocID="{880BEBA6-A279-914C-9CEB-68196CA2C06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F488D359-0AD2-CC4F-A2BA-DD7E3CB32048}" type="pres">
      <dgm:prSet presAssocID="{B97343F1-F463-5948-967A-C85397D355E6}" presName="node" presStyleLbl="node1" presStyleIdx="2" presStyleCnt="6" custScaleX="1441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4E2D91-4291-6549-AF77-15E1362FAD5F}" type="pres">
      <dgm:prSet presAssocID="{B97343F1-F463-5948-967A-C85397D355E6}" presName="spNode" presStyleCnt="0"/>
      <dgm:spPr/>
    </dgm:pt>
    <dgm:pt modelId="{49C986B8-2B0A-AC4B-88B6-59AA73904F78}" type="pres">
      <dgm:prSet presAssocID="{9AE41D32-1C54-3F48-8920-982F391B9F38}" presName="sibTrans" presStyleLbl="sibTrans1D1" presStyleIdx="2" presStyleCnt="6"/>
      <dgm:spPr/>
      <dgm:t>
        <a:bodyPr/>
        <a:lstStyle/>
        <a:p>
          <a:endParaRPr lang="en-GB"/>
        </a:p>
      </dgm:t>
    </dgm:pt>
    <dgm:pt modelId="{54B2D84F-3899-174D-8780-6A05EA35CFAE}" type="pres">
      <dgm:prSet presAssocID="{59662595-1C5C-4C42-8340-277FBB33EFE1}" presName="node" presStyleLbl="node1" presStyleIdx="3" presStyleCnt="6" custScaleX="1825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8874FE-075D-0D4D-93BC-D19D6D70FF6A}" type="pres">
      <dgm:prSet presAssocID="{59662595-1C5C-4C42-8340-277FBB33EFE1}" presName="spNode" presStyleCnt="0"/>
      <dgm:spPr/>
    </dgm:pt>
    <dgm:pt modelId="{6A282E10-7296-694C-A2F9-A89215CBBD66}" type="pres">
      <dgm:prSet presAssocID="{7DD089D6-0AC0-1549-8F91-5990F0146051}" presName="sibTrans" presStyleLbl="sibTrans1D1" presStyleIdx="3" presStyleCnt="6"/>
      <dgm:spPr/>
      <dgm:t>
        <a:bodyPr/>
        <a:lstStyle/>
        <a:p>
          <a:endParaRPr lang="en-GB"/>
        </a:p>
      </dgm:t>
    </dgm:pt>
    <dgm:pt modelId="{02CC37C5-F9E9-2A42-A198-67398671837A}" type="pres">
      <dgm:prSet presAssocID="{B61FF603-39BE-724E-98BF-853C1FB076CF}" presName="node" presStyleLbl="node1" presStyleIdx="4" presStyleCnt="6" custScaleX="1692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6D03A-6475-0148-A361-E524B35ADCE3}" type="pres">
      <dgm:prSet presAssocID="{B61FF603-39BE-724E-98BF-853C1FB076CF}" presName="spNode" presStyleCnt="0"/>
      <dgm:spPr/>
    </dgm:pt>
    <dgm:pt modelId="{ADA42FC5-1BF9-D643-BCC2-7130EEC3867A}" type="pres">
      <dgm:prSet presAssocID="{7D111363-34C4-4B4A-B7EB-C7912AC615F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2CD5219F-2270-D645-A859-6C7CD1653C1E}" type="pres">
      <dgm:prSet presAssocID="{3A3367B2-B379-E745-9EF3-959363F738AB}" presName="node" presStyleLbl="node1" presStyleIdx="5" presStyleCnt="6" custScaleX="1487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42FB5B-A194-794C-9EE0-8C459C440BBA}" type="pres">
      <dgm:prSet presAssocID="{3A3367B2-B379-E745-9EF3-959363F738AB}" presName="spNode" presStyleCnt="0"/>
      <dgm:spPr/>
    </dgm:pt>
    <dgm:pt modelId="{60789DEC-E789-9D4C-9C15-B72676224565}" type="pres">
      <dgm:prSet presAssocID="{E64B8139-57EC-5648-838E-093359DBD5B0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39800326-A993-B945-8DE1-20D7AD110ACF}" srcId="{1AB173AD-8D04-764A-BEC6-EBEECE6E84C2}" destId="{B97343F1-F463-5948-967A-C85397D355E6}" srcOrd="2" destOrd="0" parTransId="{D28AE65E-101C-4C46-BB32-DCB7873AF424}" sibTransId="{9AE41D32-1C54-3F48-8920-982F391B9F38}"/>
    <dgm:cxn modelId="{E4810475-EF93-6F4A-BB28-D6CB50E8C636}" srcId="{1AB173AD-8D04-764A-BEC6-EBEECE6E84C2}" destId="{59662595-1C5C-4C42-8340-277FBB33EFE1}" srcOrd="3" destOrd="0" parTransId="{D544B5A5-CB61-C645-B4E5-548D84D40B90}" sibTransId="{7DD089D6-0AC0-1549-8F91-5990F0146051}"/>
    <dgm:cxn modelId="{382D61D3-212E-3245-A73F-75CB58909C6D}" srcId="{1AB173AD-8D04-764A-BEC6-EBEECE6E84C2}" destId="{AE6408E4-DD0A-AC47-99A6-A4670445D2C8}" srcOrd="1" destOrd="0" parTransId="{154F99F0-20C6-8D47-B3C9-1CF8E009CA5C}" sibTransId="{880BEBA6-A279-914C-9CEB-68196CA2C06F}"/>
    <dgm:cxn modelId="{5ABA0882-7C4A-7B4E-AFAD-A3921D38D1D4}" type="presOf" srcId="{880BEBA6-A279-914C-9CEB-68196CA2C06F}" destId="{34366145-9675-8E46-A607-7F90D204ACB4}" srcOrd="0" destOrd="0" presId="urn:microsoft.com/office/officeart/2005/8/layout/cycle6"/>
    <dgm:cxn modelId="{F8A9946C-0E30-DB4F-BF6C-6A2CAE073C91}" type="presOf" srcId="{7D111363-34C4-4B4A-B7EB-C7912AC615F6}" destId="{ADA42FC5-1BF9-D643-BCC2-7130EEC3867A}" srcOrd="0" destOrd="0" presId="urn:microsoft.com/office/officeart/2005/8/layout/cycle6"/>
    <dgm:cxn modelId="{DE71E1C2-6409-B841-A648-3403654737BF}" srcId="{1AB173AD-8D04-764A-BEC6-EBEECE6E84C2}" destId="{3A3367B2-B379-E745-9EF3-959363F738AB}" srcOrd="5" destOrd="0" parTransId="{85D5906F-817E-DD45-B26F-022BC33D178C}" sibTransId="{E64B8139-57EC-5648-838E-093359DBD5B0}"/>
    <dgm:cxn modelId="{F1CA9968-4A75-4A41-AC74-CD164B18835F}" type="presOf" srcId="{59662595-1C5C-4C42-8340-277FBB33EFE1}" destId="{54B2D84F-3899-174D-8780-6A05EA35CFAE}" srcOrd="0" destOrd="0" presId="urn:microsoft.com/office/officeart/2005/8/layout/cycle6"/>
    <dgm:cxn modelId="{14B0A38D-B23C-D641-9733-2CA2C0FBDB8E}" type="presOf" srcId="{E64B8139-57EC-5648-838E-093359DBD5B0}" destId="{60789DEC-E789-9D4C-9C15-B72676224565}" srcOrd="0" destOrd="0" presId="urn:microsoft.com/office/officeart/2005/8/layout/cycle6"/>
    <dgm:cxn modelId="{11941324-C7DC-3B43-A424-5A8996396455}" type="presOf" srcId="{9AE41D32-1C54-3F48-8920-982F391B9F38}" destId="{49C986B8-2B0A-AC4B-88B6-59AA73904F78}" srcOrd="0" destOrd="0" presId="urn:microsoft.com/office/officeart/2005/8/layout/cycle6"/>
    <dgm:cxn modelId="{3FF251C4-34F7-A24B-B306-4CE95C25D597}" srcId="{1AB173AD-8D04-764A-BEC6-EBEECE6E84C2}" destId="{B61FF603-39BE-724E-98BF-853C1FB076CF}" srcOrd="4" destOrd="0" parTransId="{DF84871C-DDBB-AE42-A460-D60E973752B5}" sibTransId="{7D111363-34C4-4B4A-B7EB-C7912AC615F6}"/>
    <dgm:cxn modelId="{7209F73E-5AA4-7142-AF5C-E0C140D6008C}" type="presOf" srcId="{C6722C89-0612-E546-BA4B-347EBC3EE5DA}" destId="{CA58CE5A-D9E8-5740-9098-800DDBB6D6C4}" srcOrd="0" destOrd="0" presId="urn:microsoft.com/office/officeart/2005/8/layout/cycle6"/>
    <dgm:cxn modelId="{F7491019-FD9D-F048-A347-68104FAC1C2A}" type="presOf" srcId="{3A3367B2-B379-E745-9EF3-959363F738AB}" destId="{2CD5219F-2270-D645-A859-6C7CD1653C1E}" srcOrd="0" destOrd="0" presId="urn:microsoft.com/office/officeart/2005/8/layout/cycle6"/>
    <dgm:cxn modelId="{824BA167-BA74-7441-82C2-64F93F0A387B}" type="presOf" srcId="{B61FF603-39BE-724E-98BF-853C1FB076CF}" destId="{02CC37C5-F9E9-2A42-A198-67398671837A}" srcOrd="0" destOrd="0" presId="urn:microsoft.com/office/officeart/2005/8/layout/cycle6"/>
    <dgm:cxn modelId="{E470D6F4-90D6-854F-B8B0-84581BC65C34}" srcId="{1AB173AD-8D04-764A-BEC6-EBEECE6E84C2}" destId="{C6722C89-0612-E546-BA4B-347EBC3EE5DA}" srcOrd="0" destOrd="0" parTransId="{28A840AE-19F2-7446-A4B2-F9D0CEE4CC63}" sibTransId="{ECF3C823-552C-0046-BCD4-A8C5F5CA04D3}"/>
    <dgm:cxn modelId="{97195162-C7E6-984E-9EF3-6F79FD876B7C}" type="presOf" srcId="{B97343F1-F463-5948-967A-C85397D355E6}" destId="{F488D359-0AD2-CC4F-A2BA-DD7E3CB32048}" srcOrd="0" destOrd="0" presId="urn:microsoft.com/office/officeart/2005/8/layout/cycle6"/>
    <dgm:cxn modelId="{770DABC8-7837-5F40-B4D8-6A8BBFBB9A11}" type="presOf" srcId="{7DD089D6-0AC0-1549-8F91-5990F0146051}" destId="{6A282E10-7296-694C-A2F9-A89215CBBD66}" srcOrd="0" destOrd="0" presId="urn:microsoft.com/office/officeart/2005/8/layout/cycle6"/>
    <dgm:cxn modelId="{D63A183B-B393-304B-9D69-537714C28E83}" type="presOf" srcId="{AE6408E4-DD0A-AC47-99A6-A4670445D2C8}" destId="{29E37E7B-1B8C-B847-86E4-0F19D9E8B477}" srcOrd="0" destOrd="0" presId="urn:microsoft.com/office/officeart/2005/8/layout/cycle6"/>
    <dgm:cxn modelId="{D6858745-E128-C44A-A6F9-205E5D175B14}" type="presOf" srcId="{1AB173AD-8D04-764A-BEC6-EBEECE6E84C2}" destId="{D8C0C1B0-B9B6-7342-AFCE-E7EE24C14147}" srcOrd="0" destOrd="0" presId="urn:microsoft.com/office/officeart/2005/8/layout/cycle6"/>
    <dgm:cxn modelId="{000DB026-7869-4743-9CC1-16F908D02BBD}" type="presOf" srcId="{ECF3C823-552C-0046-BCD4-A8C5F5CA04D3}" destId="{2DA9C2C3-2ED2-6F46-8387-77BE12B6AC49}" srcOrd="0" destOrd="0" presId="urn:microsoft.com/office/officeart/2005/8/layout/cycle6"/>
    <dgm:cxn modelId="{42D8D96F-BCA7-D843-8FD6-20C844FE6D44}" type="presParOf" srcId="{D8C0C1B0-B9B6-7342-AFCE-E7EE24C14147}" destId="{CA58CE5A-D9E8-5740-9098-800DDBB6D6C4}" srcOrd="0" destOrd="0" presId="urn:microsoft.com/office/officeart/2005/8/layout/cycle6"/>
    <dgm:cxn modelId="{AE85588E-C5FB-3649-8808-4C2645C7516C}" type="presParOf" srcId="{D8C0C1B0-B9B6-7342-AFCE-E7EE24C14147}" destId="{E741A462-16AD-974F-B061-920FE7A1D3C8}" srcOrd="1" destOrd="0" presId="urn:microsoft.com/office/officeart/2005/8/layout/cycle6"/>
    <dgm:cxn modelId="{441D25F0-C310-0641-8171-E4376FD51380}" type="presParOf" srcId="{D8C0C1B0-B9B6-7342-AFCE-E7EE24C14147}" destId="{2DA9C2C3-2ED2-6F46-8387-77BE12B6AC49}" srcOrd="2" destOrd="0" presId="urn:microsoft.com/office/officeart/2005/8/layout/cycle6"/>
    <dgm:cxn modelId="{78D2DEDF-090E-EA44-A37C-6CA7A1940DB0}" type="presParOf" srcId="{D8C0C1B0-B9B6-7342-AFCE-E7EE24C14147}" destId="{29E37E7B-1B8C-B847-86E4-0F19D9E8B477}" srcOrd="3" destOrd="0" presId="urn:microsoft.com/office/officeart/2005/8/layout/cycle6"/>
    <dgm:cxn modelId="{FF8BC0B6-F171-FA40-A537-FBCA5BAACF26}" type="presParOf" srcId="{D8C0C1B0-B9B6-7342-AFCE-E7EE24C14147}" destId="{DC5AC4C4-AF4A-9141-B65B-289B0F095570}" srcOrd="4" destOrd="0" presId="urn:microsoft.com/office/officeart/2005/8/layout/cycle6"/>
    <dgm:cxn modelId="{0FD842CD-AB13-CA46-9CA9-5B1686EA2DB2}" type="presParOf" srcId="{D8C0C1B0-B9B6-7342-AFCE-E7EE24C14147}" destId="{34366145-9675-8E46-A607-7F90D204ACB4}" srcOrd="5" destOrd="0" presId="urn:microsoft.com/office/officeart/2005/8/layout/cycle6"/>
    <dgm:cxn modelId="{FAE8DA35-6063-DB48-BF33-CE560A186D24}" type="presParOf" srcId="{D8C0C1B0-B9B6-7342-AFCE-E7EE24C14147}" destId="{F488D359-0AD2-CC4F-A2BA-DD7E3CB32048}" srcOrd="6" destOrd="0" presId="urn:microsoft.com/office/officeart/2005/8/layout/cycle6"/>
    <dgm:cxn modelId="{9B2DE85F-12C4-0842-8905-7D8FD970F451}" type="presParOf" srcId="{D8C0C1B0-B9B6-7342-AFCE-E7EE24C14147}" destId="{EE4E2D91-4291-6549-AF77-15E1362FAD5F}" srcOrd="7" destOrd="0" presId="urn:microsoft.com/office/officeart/2005/8/layout/cycle6"/>
    <dgm:cxn modelId="{69C25FCE-E405-0549-AD9F-227DC6508B2B}" type="presParOf" srcId="{D8C0C1B0-B9B6-7342-AFCE-E7EE24C14147}" destId="{49C986B8-2B0A-AC4B-88B6-59AA73904F78}" srcOrd="8" destOrd="0" presId="urn:microsoft.com/office/officeart/2005/8/layout/cycle6"/>
    <dgm:cxn modelId="{BD279BA2-F049-B944-8F21-C7ED23932299}" type="presParOf" srcId="{D8C0C1B0-B9B6-7342-AFCE-E7EE24C14147}" destId="{54B2D84F-3899-174D-8780-6A05EA35CFAE}" srcOrd="9" destOrd="0" presId="urn:microsoft.com/office/officeart/2005/8/layout/cycle6"/>
    <dgm:cxn modelId="{12D00B15-D566-6440-82C2-0B2A3DB1A6A6}" type="presParOf" srcId="{D8C0C1B0-B9B6-7342-AFCE-E7EE24C14147}" destId="{E48874FE-075D-0D4D-93BC-D19D6D70FF6A}" srcOrd="10" destOrd="0" presId="urn:microsoft.com/office/officeart/2005/8/layout/cycle6"/>
    <dgm:cxn modelId="{40E9E45F-3663-6A4D-B4AF-3B9ECAB39D58}" type="presParOf" srcId="{D8C0C1B0-B9B6-7342-AFCE-E7EE24C14147}" destId="{6A282E10-7296-694C-A2F9-A89215CBBD66}" srcOrd="11" destOrd="0" presId="urn:microsoft.com/office/officeart/2005/8/layout/cycle6"/>
    <dgm:cxn modelId="{DA377EE1-8E64-E74A-A308-444C1EAA9FA0}" type="presParOf" srcId="{D8C0C1B0-B9B6-7342-AFCE-E7EE24C14147}" destId="{02CC37C5-F9E9-2A42-A198-67398671837A}" srcOrd="12" destOrd="0" presId="urn:microsoft.com/office/officeart/2005/8/layout/cycle6"/>
    <dgm:cxn modelId="{30029375-8E0E-E24C-A0D7-EAFDF924ABC7}" type="presParOf" srcId="{D8C0C1B0-B9B6-7342-AFCE-E7EE24C14147}" destId="{EE26D03A-6475-0148-A361-E524B35ADCE3}" srcOrd="13" destOrd="0" presId="urn:microsoft.com/office/officeart/2005/8/layout/cycle6"/>
    <dgm:cxn modelId="{542A310B-3056-C44C-9846-FAF7BCBD28EC}" type="presParOf" srcId="{D8C0C1B0-B9B6-7342-AFCE-E7EE24C14147}" destId="{ADA42FC5-1BF9-D643-BCC2-7130EEC3867A}" srcOrd="14" destOrd="0" presId="urn:microsoft.com/office/officeart/2005/8/layout/cycle6"/>
    <dgm:cxn modelId="{C74EE6C7-E5D5-6B42-B51F-C347D38205C9}" type="presParOf" srcId="{D8C0C1B0-B9B6-7342-AFCE-E7EE24C14147}" destId="{2CD5219F-2270-D645-A859-6C7CD1653C1E}" srcOrd="15" destOrd="0" presId="urn:microsoft.com/office/officeart/2005/8/layout/cycle6"/>
    <dgm:cxn modelId="{14DE9E94-6A72-734B-B856-8A38F8557F3B}" type="presParOf" srcId="{D8C0C1B0-B9B6-7342-AFCE-E7EE24C14147}" destId="{A542FB5B-A194-794C-9EE0-8C459C440BBA}" srcOrd="16" destOrd="0" presId="urn:microsoft.com/office/officeart/2005/8/layout/cycle6"/>
    <dgm:cxn modelId="{808F3E7D-ECDE-E649-8F9E-18E6021E5253}" type="presParOf" srcId="{D8C0C1B0-B9B6-7342-AFCE-E7EE24C14147}" destId="{60789DEC-E789-9D4C-9C15-B7267622456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7EC9B-EED3-4D4A-9343-2FC1674DCAA1}">
      <dsp:nvSpPr>
        <dsp:cNvPr id="0" name=""/>
        <dsp:cNvSpPr/>
      </dsp:nvSpPr>
      <dsp:spPr>
        <a:xfrm>
          <a:off x="558982" y="108709"/>
          <a:ext cx="9728263" cy="1226489"/>
        </a:xfrm>
        <a:prstGeom prst="rightArrow">
          <a:avLst>
            <a:gd name="adj1" fmla="val 50000"/>
            <a:gd name="adj2" fmla="val 50000"/>
          </a:avLst>
        </a:prstGeom>
        <a:solidFill>
          <a:srgbClr val="F57A1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7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rgbClr val="1F3A69"/>
              </a:solidFill>
            </a:rPr>
            <a:t>AARC</a:t>
          </a:r>
          <a:endParaRPr lang="en-GB" sz="2300" b="1" kern="1200" dirty="0">
            <a:solidFill>
              <a:srgbClr val="1F3A69"/>
            </a:solidFill>
          </a:endParaRPr>
        </a:p>
      </dsp:txBody>
      <dsp:txXfrm>
        <a:off x="558982" y="415331"/>
        <a:ext cx="9421641" cy="613245"/>
      </dsp:txXfrm>
    </dsp:sp>
    <dsp:sp modelId="{4AA382C5-8EF3-3A40-85FA-CD6EF4946C69}">
      <dsp:nvSpPr>
        <dsp:cNvPr id="0" name=""/>
        <dsp:cNvSpPr/>
      </dsp:nvSpPr>
      <dsp:spPr>
        <a:xfrm>
          <a:off x="587243" y="995655"/>
          <a:ext cx="2173059" cy="3069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Requirements</a:t>
          </a:r>
          <a:endParaRPr lang="en-GB" sz="20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Anchored in real use cases</a:t>
          </a:r>
          <a:endParaRPr lang="en-GB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smtClean="0"/>
            <a:t>International </a:t>
          </a:r>
          <a:r>
            <a:rPr lang="en-GB" sz="1800" kern="1200" dirty="0" smtClean="0"/>
            <a:t>collaboration</a:t>
          </a:r>
          <a:endParaRPr lang="en-GB" sz="18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Pilots</a:t>
          </a:r>
          <a:endParaRPr lang="en-GB" sz="20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AARC technical and policy  findings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Training</a:t>
          </a:r>
          <a:endParaRPr lang="en-GB" sz="1800" kern="1200" dirty="0"/>
        </a:p>
      </dsp:txBody>
      <dsp:txXfrm>
        <a:off x="587243" y="995655"/>
        <a:ext cx="2173059" cy="3069850"/>
      </dsp:txXfrm>
    </dsp:sp>
    <dsp:sp modelId="{1F08602E-86E7-1247-AA6C-240C9C0D5DF4}">
      <dsp:nvSpPr>
        <dsp:cNvPr id="0" name=""/>
        <dsp:cNvSpPr/>
      </dsp:nvSpPr>
      <dsp:spPr>
        <a:xfrm>
          <a:off x="2780198" y="517394"/>
          <a:ext cx="7532249" cy="1226489"/>
        </a:xfrm>
        <a:prstGeom prst="rightArrow">
          <a:avLst>
            <a:gd name="adj1" fmla="val 50000"/>
            <a:gd name="adj2" fmla="val 50000"/>
          </a:avLst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7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REFEDS/FIM4R</a:t>
          </a:r>
          <a:endParaRPr lang="en-GB" sz="2300" kern="1200" dirty="0"/>
        </a:p>
      </dsp:txBody>
      <dsp:txXfrm>
        <a:off x="2780198" y="824016"/>
        <a:ext cx="7225627" cy="613245"/>
      </dsp:txXfrm>
    </dsp:sp>
    <dsp:sp modelId="{3548E02E-ABFE-4248-AE6C-5923D2082C89}">
      <dsp:nvSpPr>
        <dsp:cNvPr id="0" name=""/>
        <dsp:cNvSpPr/>
      </dsp:nvSpPr>
      <dsp:spPr>
        <a:xfrm>
          <a:off x="2777614" y="1307720"/>
          <a:ext cx="3064548" cy="27650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REFEDS</a:t>
          </a:r>
          <a:r>
            <a:rPr lang="en-GB" sz="2000" kern="1200" dirty="0" smtClean="0"/>
            <a:t>:</a:t>
          </a:r>
          <a:endParaRPr lang="en-GB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Feedback and validation from Fed Operators on best practices</a:t>
          </a:r>
          <a:endParaRPr lang="en-GB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FIM4R</a:t>
          </a:r>
          <a:r>
            <a:rPr lang="en-GB" sz="1800" kern="1200" dirty="0" smtClean="0"/>
            <a:t>: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Feedback on pilots from AAI user communities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Requirements/feedback  for training and architecture</a:t>
          </a:r>
          <a:endParaRPr lang="en-GB" sz="1800" kern="1200" dirty="0"/>
        </a:p>
      </dsp:txBody>
      <dsp:txXfrm>
        <a:off x="2777614" y="1307720"/>
        <a:ext cx="3064548" cy="2765018"/>
      </dsp:txXfrm>
    </dsp:sp>
    <dsp:sp modelId="{5549BA4F-B52A-D449-A62C-D36777D84E3E}">
      <dsp:nvSpPr>
        <dsp:cNvPr id="0" name=""/>
        <dsp:cNvSpPr/>
      </dsp:nvSpPr>
      <dsp:spPr>
        <a:xfrm>
          <a:off x="5738175" y="926079"/>
          <a:ext cx="4540839" cy="1226489"/>
        </a:xfrm>
        <a:prstGeom prst="rightArrow">
          <a:avLst>
            <a:gd name="adj1" fmla="val 50000"/>
            <a:gd name="adj2" fmla="val 50000"/>
          </a:avLst>
        </a:prstGeom>
        <a:solidFill>
          <a:srgbClr val="16334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7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r/e-Infrastructures </a:t>
          </a:r>
          <a:endParaRPr lang="en-GB" sz="2300" kern="1200" dirty="0"/>
        </a:p>
      </dsp:txBody>
      <dsp:txXfrm>
        <a:off x="5738175" y="1232701"/>
        <a:ext cx="4234217" cy="613245"/>
      </dsp:txXfrm>
    </dsp:sp>
    <dsp:sp modelId="{D8857119-5DCC-9548-9CCD-882BD9933BA1}">
      <dsp:nvSpPr>
        <dsp:cNvPr id="0" name=""/>
        <dsp:cNvSpPr/>
      </dsp:nvSpPr>
      <dsp:spPr>
        <a:xfrm>
          <a:off x="5746924" y="1811664"/>
          <a:ext cx="2262695" cy="228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Develop business case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Costing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Supply chain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Pilot integration</a:t>
          </a:r>
          <a:r>
            <a:rPr lang="en-GB" sz="2000" kern="1200" baseline="0" dirty="0" smtClean="0"/>
            <a:t> results</a:t>
          </a:r>
          <a:endParaRPr lang="en-GB" sz="1800" kern="1200" dirty="0"/>
        </a:p>
      </dsp:txBody>
      <dsp:txXfrm>
        <a:off x="5746924" y="1811664"/>
        <a:ext cx="2262695" cy="2282903"/>
      </dsp:txXfrm>
    </dsp:sp>
    <dsp:sp modelId="{3C3D9FA8-9B08-F44A-9054-553DA6141CA9}">
      <dsp:nvSpPr>
        <dsp:cNvPr id="0" name=""/>
        <dsp:cNvSpPr/>
      </dsp:nvSpPr>
      <dsp:spPr>
        <a:xfrm>
          <a:off x="7799555" y="1334764"/>
          <a:ext cx="2326656" cy="1226489"/>
        </a:xfrm>
        <a:prstGeom prst="rightArrow">
          <a:avLst>
            <a:gd name="adj1" fmla="val 50000"/>
            <a:gd name="adj2" fmla="val 50000"/>
          </a:avLst>
        </a:prstGeom>
        <a:solidFill>
          <a:srgbClr val="B7E84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7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dirty="0">
            <a:solidFill>
              <a:srgbClr val="1F3A69"/>
            </a:solidFill>
          </a:endParaRPr>
        </a:p>
      </dsp:txBody>
      <dsp:txXfrm>
        <a:off x="7799555" y="1641386"/>
        <a:ext cx="2020034" cy="613245"/>
      </dsp:txXfrm>
    </dsp:sp>
    <dsp:sp modelId="{A59A8442-0BE8-024B-BA11-C7AF9BFA47A6}">
      <dsp:nvSpPr>
        <dsp:cNvPr id="0" name=""/>
        <dsp:cNvSpPr/>
      </dsp:nvSpPr>
      <dsp:spPr>
        <a:xfrm>
          <a:off x="7798292" y="2099718"/>
          <a:ext cx="1959553" cy="1973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Incorporate </a:t>
          </a:r>
          <a:endParaRPr lang="en-GB" sz="2000" kern="1200" dirty="0"/>
        </a:p>
      </dsp:txBody>
      <dsp:txXfrm>
        <a:off x="7798292" y="2099718"/>
        <a:ext cx="1959553" cy="1973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8CE5A-D9E8-5740-9098-800DDBB6D6C4}">
      <dsp:nvSpPr>
        <dsp:cNvPr id="0" name=""/>
        <dsp:cNvSpPr/>
      </dsp:nvSpPr>
      <dsp:spPr>
        <a:xfrm>
          <a:off x="1910354" y="879"/>
          <a:ext cx="1430299" cy="643017"/>
        </a:xfrm>
        <a:prstGeom prst="roundRect">
          <a:avLst/>
        </a:prstGeom>
        <a:gradFill rotWithShape="0">
          <a:gsLst>
            <a:gs pos="0">
              <a:srgbClr val="1C41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4361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Plan</a:t>
          </a:r>
          <a:endParaRPr lang="en-GB" sz="2000" kern="1200" dirty="0"/>
        </a:p>
      </dsp:txBody>
      <dsp:txXfrm>
        <a:off x="1941744" y="32269"/>
        <a:ext cx="1367519" cy="580237"/>
      </dsp:txXfrm>
    </dsp:sp>
    <dsp:sp modelId="{2DA9C2C3-2ED2-6F46-8387-77BE12B6AC49}">
      <dsp:nvSpPr>
        <dsp:cNvPr id="0" name=""/>
        <dsp:cNvSpPr/>
      </dsp:nvSpPr>
      <dsp:spPr>
        <a:xfrm>
          <a:off x="1109225" y="322388"/>
          <a:ext cx="3032556" cy="3032556"/>
        </a:xfrm>
        <a:custGeom>
          <a:avLst/>
          <a:gdLst/>
          <a:ahLst/>
          <a:cxnLst/>
          <a:rect l="0" t="0" r="0" b="0"/>
          <a:pathLst>
            <a:path>
              <a:moveTo>
                <a:pt x="2235252" y="181296"/>
              </a:moveTo>
              <a:arcTo wR="1516278" hR="1516278" stAng="17898320" swAng="9677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37E7B-1B8C-B847-86E4-0F19D9E8B477}">
      <dsp:nvSpPr>
        <dsp:cNvPr id="0" name=""/>
        <dsp:cNvSpPr/>
      </dsp:nvSpPr>
      <dsp:spPr>
        <a:xfrm>
          <a:off x="3210233" y="759018"/>
          <a:ext cx="1456811" cy="643017"/>
        </a:xfrm>
        <a:prstGeom prst="roundRect">
          <a:avLst/>
        </a:prstGeom>
        <a:gradFill rotWithShape="0">
          <a:gsLst>
            <a:gs pos="0">
              <a:srgbClr val="1C41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4361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Develop</a:t>
          </a:r>
        </a:p>
      </dsp:txBody>
      <dsp:txXfrm>
        <a:off x="3241623" y="790408"/>
        <a:ext cx="1394031" cy="580237"/>
      </dsp:txXfrm>
    </dsp:sp>
    <dsp:sp modelId="{34366145-9675-8E46-A607-7F90D204ACB4}">
      <dsp:nvSpPr>
        <dsp:cNvPr id="0" name=""/>
        <dsp:cNvSpPr/>
      </dsp:nvSpPr>
      <dsp:spPr>
        <a:xfrm>
          <a:off x="1109225" y="322388"/>
          <a:ext cx="3032556" cy="3032556"/>
        </a:xfrm>
        <a:custGeom>
          <a:avLst/>
          <a:gdLst/>
          <a:ahLst/>
          <a:cxnLst/>
          <a:rect l="0" t="0" r="0" b="0"/>
          <a:pathLst>
            <a:path>
              <a:moveTo>
                <a:pt x="2970820" y="1088018"/>
              </a:moveTo>
              <a:arcTo wR="1516278" hR="1516278" stAng="20615641" swAng="19687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8D359-0AD2-CC4F-A2BA-DD7E3CB32048}">
      <dsp:nvSpPr>
        <dsp:cNvPr id="0" name=""/>
        <dsp:cNvSpPr/>
      </dsp:nvSpPr>
      <dsp:spPr>
        <a:xfrm>
          <a:off x="3225428" y="2275297"/>
          <a:ext cx="1426421" cy="643017"/>
        </a:xfrm>
        <a:prstGeom prst="roundRect">
          <a:avLst/>
        </a:prstGeom>
        <a:gradFill rotWithShape="0">
          <a:gsLst>
            <a:gs pos="0">
              <a:srgbClr val="0043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1C4161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Test</a:t>
          </a:r>
          <a:endParaRPr lang="en-GB" sz="2000" kern="1200" dirty="0"/>
        </a:p>
      </dsp:txBody>
      <dsp:txXfrm>
        <a:off x="3256818" y="2306687"/>
        <a:ext cx="1363641" cy="580237"/>
      </dsp:txXfrm>
    </dsp:sp>
    <dsp:sp modelId="{49C986B8-2B0A-AC4B-88B6-59AA73904F78}">
      <dsp:nvSpPr>
        <dsp:cNvPr id="0" name=""/>
        <dsp:cNvSpPr/>
      </dsp:nvSpPr>
      <dsp:spPr>
        <a:xfrm>
          <a:off x="1109225" y="322388"/>
          <a:ext cx="3032556" cy="3032556"/>
        </a:xfrm>
        <a:custGeom>
          <a:avLst/>
          <a:gdLst/>
          <a:ahLst/>
          <a:cxnLst/>
          <a:rect l="0" t="0" r="0" b="0"/>
          <a:pathLst>
            <a:path>
              <a:moveTo>
                <a:pt x="2579402" y="2597419"/>
              </a:moveTo>
              <a:arcTo wR="1516278" hR="1516278" stAng="2728884" swAng="4732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2D84F-3899-174D-8780-6A05EA35CFAE}">
      <dsp:nvSpPr>
        <dsp:cNvPr id="0" name=""/>
        <dsp:cNvSpPr/>
      </dsp:nvSpPr>
      <dsp:spPr>
        <a:xfrm>
          <a:off x="1722503" y="3033436"/>
          <a:ext cx="1806000" cy="643017"/>
        </a:xfrm>
        <a:prstGeom prst="roundRect">
          <a:avLst/>
        </a:prstGeom>
        <a:gradFill rotWithShape="0">
          <a:gsLst>
            <a:gs pos="0">
              <a:srgbClr val="1C41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4361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Include Feedback</a:t>
          </a:r>
          <a:endParaRPr lang="en-GB" sz="2000" kern="1200" dirty="0"/>
        </a:p>
      </dsp:txBody>
      <dsp:txXfrm>
        <a:off x="1753893" y="3064826"/>
        <a:ext cx="1743220" cy="580237"/>
      </dsp:txXfrm>
    </dsp:sp>
    <dsp:sp modelId="{6A282E10-7296-694C-A2F9-A89215CBBD66}">
      <dsp:nvSpPr>
        <dsp:cNvPr id="0" name=""/>
        <dsp:cNvSpPr/>
      </dsp:nvSpPr>
      <dsp:spPr>
        <a:xfrm>
          <a:off x="1109225" y="322388"/>
          <a:ext cx="3032556" cy="3032556"/>
        </a:xfrm>
        <a:custGeom>
          <a:avLst/>
          <a:gdLst/>
          <a:ahLst/>
          <a:cxnLst/>
          <a:rect l="0" t="0" r="0" b="0"/>
          <a:pathLst>
            <a:path>
              <a:moveTo>
                <a:pt x="611569" y="2733078"/>
              </a:moveTo>
              <a:arcTo wR="1516278" hR="1516278" stAng="7597880" swAng="4732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C37C5-F9E9-2A42-A198-67398671837A}">
      <dsp:nvSpPr>
        <dsp:cNvPr id="0" name=""/>
        <dsp:cNvSpPr/>
      </dsp:nvSpPr>
      <dsp:spPr>
        <a:xfrm>
          <a:off x="475089" y="2275297"/>
          <a:ext cx="1674557" cy="643017"/>
        </a:xfrm>
        <a:prstGeom prst="roundRect">
          <a:avLst/>
        </a:prstGeom>
        <a:gradFill rotWithShape="0">
          <a:gsLst>
            <a:gs pos="0">
              <a:srgbClr val="0043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4361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Input</a:t>
          </a:r>
          <a:r>
            <a:rPr lang="en-GB" sz="2000" kern="1200" baseline="0" dirty="0" smtClean="0"/>
            <a:t> for training</a:t>
          </a:r>
          <a:endParaRPr lang="en-GB" sz="2000" kern="1200" dirty="0"/>
        </a:p>
      </dsp:txBody>
      <dsp:txXfrm>
        <a:off x="506479" y="2306687"/>
        <a:ext cx="1611777" cy="580237"/>
      </dsp:txXfrm>
    </dsp:sp>
    <dsp:sp modelId="{ADA42FC5-1BF9-D643-BCC2-7130EEC3867A}">
      <dsp:nvSpPr>
        <dsp:cNvPr id="0" name=""/>
        <dsp:cNvSpPr/>
      </dsp:nvSpPr>
      <dsp:spPr>
        <a:xfrm>
          <a:off x="1109225" y="322388"/>
          <a:ext cx="3032556" cy="3032556"/>
        </a:xfrm>
        <a:custGeom>
          <a:avLst/>
          <a:gdLst/>
          <a:ahLst/>
          <a:cxnLst/>
          <a:rect l="0" t="0" r="0" b="0"/>
          <a:pathLst>
            <a:path>
              <a:moveTo>
                <a:pt x="61736" y="1944538"/>
              </a:moveTo>
              <a:arcTo wR="1516278" hR="1516278" stAng="9815641" swAng="19687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5219F-2270-D645-A859-6C7CD1653C1E}">
      <dsp:nvSpPr>
        <dsp:cNvPr id="0" name=""/>
        <dsp:cNvSpPr/>
      </dsp:nvSpPr>
      <dsp:spPr>
        <a:xfrm>
          <a:off x="576691" y="759018"/>
          <a:ext cx="1471353" cy="643017"/>
        </a:xfrm>
        <a:prstGeom prst="roundRect">
          <a:avLst/>
        </a:prstGeom>
        <a:gradFill rotWithShape="0">
          <a:gsLst>
            <a:gs pos="0">
              <a:srgbClr val="1C416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4361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Package /release </a:t>
          </a:r>
          <a:endParaRPr lang="en-GB" sz="2000" kern="1200" dirty="0"/>
        </a:p>
      </dsp:txBody>
      <dsp:txXfrm>
        <a:off x="608081" y="790408"/>
        <a:ext cx="1408573" cy="580237"/>
      </dsp:txXfrm>
    </dsp:sp>
    <dsp:sp modelId="{60789DEC-E789-9D4C-9C15-B72676224565}">
      <dsp:nvSpPr>
        <dsp:cNvPr id="0" name=""/>
        <dsp:cNvSpPr/>
      </dsp:nvSpPr>
      <dsp:spPr>
        <a:xfrm>
          <a:off x="1109225" y="322388"/>
          <a:ext cx="3032556" cy="3032556"/>
        </a:xfrm>
        <a:custGeom>
          <a:avLst/>
          <a:gdLst/>
          <a:ahLst/>
          <a:cxnLst/>
          <a:rect l="0" t="0" r="0" b="0"/>
          <a:pathLst>
            <a:path>
              <a:moveTo>
                <a:pt x="454732" y="433587"/>
              </a:moveTo>
              <a:arcTo wR="1516278" hR="1516278" stAng="13533900" swAng="9677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4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87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92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20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02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5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6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36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6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2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42660" y="6296425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71437"/>
            <a:ext cx="109728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50201" y="1153134"/>
            <a:ext cx="11891599" cy="52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399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  <p:sldLayoutId id="21474836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8.png"/><Relationship Id="rId5" Type="http://schemas.openxmlformats.org/officeDocument/2006/relationships/hyperlink" Target="https://wiki.geant.org/display/AARC/AARC+Architecture" TargetMode="Externa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4" Type="http://schemas.openxmlformats.org/officeDocument/2006/relationships/image" Target="../media/image62.tiff"/><Relationship Id="rId5" Type="http://schemas.openxmlformats.org/officeDocument/2006/relationships/image" Target="../media/image63.jp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eant.org/display/AARC/LoA+-+Level+of+Assurance" TargetMode="External"/><Relationship Id="rId4" Type="http://schemas.openxmlformats.org/officeDocument/2006/relationships/hyperlink" Target="https://www.rcauth.eu/" TargetMode="External"/><Relationship Id="rId5" Type="http://schemas.openxmlformats.org/officeDocument/2006/relationships/hyperlink" Target="https://wiki.geant.org/display/AARC/Sustainability+models+for+Guest+IdPs" TargetMode="External"/><Relationship Id="rId6" Type="http://schemas.openxmlformats.org/officeDocument/2006/relationships/hyperlink" Target="https://wiki.geant.org/display/AARC/Accounting+and+Data+Protec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feds.org/sirtf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8.png"/><Relationship Id="rId5" Type="http://schemas.openxmlformats.org/officeDocument/2006/relationships/image" Target="../media/image65.png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5.png"/><Relationship Id="rId6" Type="http://schemas.openxmlformats.org/officeDocument/2006/relationships/hyperlink" Target="https://wiki.geant.org/display/AARC/AARC+Pilots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Relationship Id="rId9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hyperlink" Target="http://wayf.dk/" TargetMode="External"/><Relationship Id="rId33" Type="http://schemas.openxmlformats.org/officeDocument/2006/relationships/image" Target="../media/image40.png"/><Relationship Id="rId34" Type="http://schemas.openxmlformats.org/officeDocument/2006/relationships/image" Target="../media/image41.png"/><Relationship Id="rId35" Type="http://schemas.openxmlformats.org/officeDocument/2006/relationships/image" Target="../media/image42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37" Type="http://schemas.openxmlformats.org/officeDocument/2006/relationships/image" Target="../media/image44.jpg"/><Relationship Id="rId38" Type="http://schemas.openxmlformats.org/officeDocument/2006/relationships/image" Target="../media/image45.png"/><Relationship Id="rId39" Type="http://schemas.openxmlformats.org/officeDocument/2006/relationships/image" Target="../media/image46.png"/><Relationship Id="rId40" Type="http://schemas.openxmlformats.org/officeDocument/2006/relationships/image" Target="../media/image47.wmf"/><Relationship Id="rId41" Type="http://schemas.openxmlformats.org/officeDocument/2006/relationships/image" Target="../media/image48.gif"/><Relationship Id="rId4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2.png"/><Relationship Id="rId8" Type="http://schemas.openxmlformats.org/officeDocument/2006/relationships/image" Target="../media/image53.jpeg"/><Relationship Id="rId9" Type="http://schemas.openxmlformats.org/officeDocument/2006/relationships/image" Target="../media/image44.jpg"/><Relationship Id="rId10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1657" y="3625009"/>
            <a:ext cx="6795911" cy="830613"/>
          </a:xfrm>
        </p:spPr>
        <p:txBody>
          <a:bodyPr>
            <a:normAutofit/>
          </a:bodyPr>
          <a:lstStyle/>
          <a:p>
            <a:r>
              <a:rPr lang="en-US" dirty="0" smtClean="0"/>
              <a:t>Christos Kanellopoulos (GRNET)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67322" y="5372101"/>
            <a:ext cx="6671027" cy="413231"/>
          </a:xfrm>
        </p:spPr>
        <p:txBody>
          <a:bodyPr>
            <a:normAutofit/>
          </a:bodyPr>
          <a:lstStyle/>
          <a:p>
            <a:r>
              <a:rPr lang="en-GB" sz="1600" dirty="0" smtClean="0"/>
              <a:t>5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International LSDMA Symposium: The Challenge of Big Data in Science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01921" y="2711335"/>
            <a:ext cx="7898239" cy="991985"/>
          </a:xfrm>
        </p:spPr>
        <p:txBody>
          <a:bodyPr/>
          <a:lstStyle/>
          <a:p>
            <a:r>
              <a:rPr lang="en-US"/>
              <a:t>User Community Driven Development in Trust and Identity</a:t>
            </a:r>
            <a:endParaRPr lang="el-GR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67321" y="5668101"/>
            <a:ext cx="6671027" cy="603745"/>
          </a:xfrm>
        </p:spPr>
        <p:txBody>
          <a:bodyPr>
            <a:normAutofit lnSpcReduction="10000"/>
          </a:bodyPr>
          <a:lstStyle/>
          <a:p>
            <a:r>
              <a:rPr lang="en-GB" sz="1600" dirty="0"/>
              <a:t>5</a:t>
            </a:r>
            <a:r>
              <a:rPr lang="en-GB" sz="1600" dirty="0" smtClean="0"/>
              <a:t> October, 2016</a:t>
            </a:r>
          </a:p>
          <a:p>
            <a:r>
              <a:rPr lang="en-GB" sz="1600" dirty="0" smtClean="0"/>
              <a:t>Karlsruhe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goals</a:t>
            </a:r>
            <a:endParaRPr lang="en-GB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2964" y="1365324"/>
            <a:ext cx="9609869" cy="4955009"/>
          </a:xfrm>
          <a:solidFill>
            <a:schemeClr val="bg1">
              <a:alpha val="37000"/>
            </a:schemeClr>
          </a:solidFill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Users </a:t>
            </a:r>
            <a:r>
              <a:rPr lang="en-US" sz="2000" dirty="0">
                <a:solidFill>
                  <a:srgbClr val="003959"/>
                </a:solidFill>
              </a:rPr>
              <a:t>should be able to access the </a:t>
            </a:r>
            <a:r>
              <a:rPr lang="en-US" sz="2000" dirty="0" smtClean="0">
                <a:solidFill>
                  <a:srgbClr val="003959"/>
                </a:solidFill>
              </a:rPr>
              <a:t>all services </a:t>
            </a:r>
            <a:r>
              <a:rPr lang="en-US" sz="2000" dirty="0">
                <a:solidFill>
                  <a:srgbClr val="003959"/>
                </a:solidFill>
              </a:rPr>
              <a:t>using the </a:t>
            </a:r>
            <a:r>
              <a:rPr lang="en-US" sz="2000" b="1" dirty="0">
                <a:solidFill>
                  <a:srgbClr val="003959"/>
                </a:solidFill>
              </a:rPr>
              <a:t>credentials </a:t>
            </a:r>
            <a:r>
              <a:rPr lang="en-US" sz="2000" b="1" dirty="0" smtClean="0">
                <a:solidFill>
                  <a:srgbClr val="003959"/>
                </a:solidFill>
              </a:rPr>
              <a:t>from </a:t>
            </a:r>
            <a:r>
              <a:rPr lang="en-US" sz="2000" b="1" dirty="0">
                <a:solidFill>
                  <a:srgbClr val="003959"/>
                </a:solidFill>
              </a:rPr>
              <a:t>their Home </a:t>
            </a:r>
            <a:r>
              <a:rPr lang="en-US" sz="2000" b="1" dirty="0" smtClean="0">
                <a:solidFill>
                  <a:srgbClr val="003959"/>
                </a:solidFill>
              </a:rPr>
              <a:t>Organization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dirty="0">
              <a:solidFill>
                <a:srgbClr val="003959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Users </a:t>
            </a:r>
            <a:r>
              <a:rPr lang="en-US" sz="2000" dirty="0">
                <a:solidFill>
                  <a:srgbClr val="003959"/>
                </a:solidFill>
              </a:rPr>
              <a:t>should have one </a:t>
            </a:r>
            <a:r>
              <a:rPr lang="en-US" sz="2000" b="1" dirty="0">
                <a:solidFill>
                  <a:srgbClr val="003959"/>
                </a:solidFill>
              </a:rPr>
              <a:t>persistent non-</a:t>
            </a:r>
            <a:r>
              <a:rPr lang="en-US" sz="2000" b="1" dirty="0" err="1">
                <a:solidFill>
                  <a:srgbClr val="003959"/>
                </a:solidFill>
              </a:rPr>
              <a:t>reassignable</a:t>
            </a:r>
            <a:r>
              <a:rPr lang="en-US" sz="2000" b="1" dirty="0">
                <a:solidFill>
                  <a:srgbClr val="003959"/>
                </a:solidFill>
              </a:rPr>
              <a:t> non-targeted unique identifier</a:t>
            </a:r>
            <a:r>
              <a:rPr lang="en-US" sz="2000" dirty="0" smtClean="0">
                <a:solidFill>
                  <a:srgbClr val="003959"/>
                </a:solidFill>
              </a:rPr>
              <a:t>.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rgbClr val="003959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Attempt to </a:t>
            </a:r>
            <a:r>
              <a:rPr lang="en-US" sz="2000" b="1" dirty="0">
                <a:solidFill>
                  <a:srgbClr val="003959"/>
                </a:solidFill>
              </a:rPr>
              <a:t>retrieve</a:t>
            </a:r>
            <a:r>
              <a:rPr lang="en-US" sz="2000" dirty="0">
                <a:solidFill>
                  <a:srgbClr val="003959"/>
                </a:solidFill>
              </a:rPr>
              <a:t> </a:t>
            </a:r>
            <a:r>
              <a:rPr lang="en-US" sz="2000" b="1" dirty="0" smtClean="0">
                <a:solidFill>
                  <a:srgbClr val="003959"/>
                </a:solidFill>
              </a:rPr>
              <a:t>user attributes</a:t>
            </a:r>
            <a:r>
              <a:rPr lang="en-US" sz="2000" dirty="0" smtClean="0">
                <a:solidFill>
                  <a:srgbClr val="003959"/>
                </a:solidFill>
              </a:rPr>
              <a:t> </a:t>
            </a:r>
            <a:r>
              <a:rPr lang="en-US" sz="2000" dirty="0">
                <a:solidFill>
                  <a:srgbClr val="003959"/>
                </a:solidFill>
              </a:rPr>
              <a:t>from the user’s Home Organization. If this is not possible, then an alternate process should </a:t>
            </a:r>
            <a:r>
              <a:rPr lang="en-US" sz="2000" dirty="0" smtClean="0">
                <a:solidFill>
                  <a:srgbClr val="003959"/>
                </a:solidFill>
              </a:rPr>
              <a:t>exist.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rgbClr val="003959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Distinguish </a:t>
            </a:r>
            <a:r>
              <a:rPr lang="en-US" sz="2000" b="1" dirty="0" smtClean="0">
                <a:solidFill>
                  <a:srgbClr val="003959"/>
                </a:solidFill>
              </a:rPr>
              <a:t>(LOA)</a:t>
            </a:r>
            <a:r>
              <a:rPr lang="en-US" sz="2000" dirty="0" smtClean="0">
                <a:solidFill>
                  <a:srgbClr val="003959"/>
                </a:solidFill>
              </a:rPr>
              <a:t> between </a:t>
            </a:r>
            <a:r>
              <a:rPr lang="en-US" sz="2000" dirty="0">
                <a:solidFill>
                  <a:srgbClr val="003959"/>
                </a:solidFill>
              </a:rPr>
              <a:t>self-asserted attributes and the attributes provided by the Home </a:t>
            </a:r>
            <a:r>
              <a:rPr lang="en-US" sz="2000" dirty="0" smtClean="0">
                <a:solidFill>
                  <a:srgbClr val="003959"/>
                </a:solidFill>
              </a:rPr>
              <a:t>Organization/VO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rgbClr val="003959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</a:t>
            </a:r>
            <a:r>
              <a:rPr lang="en-US" sz="2000" b="1" dirty="0" smtClean="0">
                <a:solidFill>
                  <a:srgbClr val="003959"/>
                </a:solidFill>
              </a:rPr>
              <a:t>Access</a:t>
            </a:r>
            <a:r>
              <a:rPr lang="en-US" sz="2000" dirty="0" smtClean="0">
                <a:solidFill>
                  <a:srgbClr val="003959"/>
                </a:solidFill>
              </a:rPr>
              <a:t> </a:t>
            </a:r>
            <a:r>
              <a:rPr lang="en-US" sz="2000" dirty="0">
                <a:solidFill>
                  <a:srgbClr val="003959"/>
                </a:solidFill>
              </a:rPr>
              <a:t>to the various services should be granted </a:t>
            </a:r>
            <a:r>
              <a:rPr lang="en-US" sz="2000" b="1" dirty="0">
                <a:solidFill>
                  <a:srgbClr val="003959"/>
                </a:solidFill>
              </a:rPr>
              <a:t>based </a:t>
            </a:r>
            <a:r>
              <a:rPr lang="en-US" sz="2000" b="1" dirty="0" smtClean="0">
                <a:solidFill>
                  <a:srgbClr val="003959"/>
                </a:solidFill>
              </a:rPr>
              <a:t>on </a:t>
            </a:r>
            <a:r>
              <a:rPr lang="en-US" sz="2000" dirty="0" smtClean="0">
                <a:solidFill>
                  <a:srgbClr val="003959"/>
                </a:solidFill>
              </a:rPr>
              <a:t>the</a:t>
            </a:r>
            <a:r>
              <a:rPr lang="en-US" sz="2000" b="1" dirty="0" smtClean="0">
                <a:solidFill>
                  <a:srgbClr val="003959"/>
                </a:solidFill>
              </a:rPr>
              <a:t> role(s) </a:t>
            </a:r>
            <a:r>
              <a:rPr lang="en-US" sz="2000" dirty="0">
                <a:solidFill>
                  <a:srgbClr val="003959"/>
                </a:solidFill>
              </a:rPr>
              <a:t>the </a:t>
            </a:r>
            <a:r>
              <a:rPr lang="en-US" sz="2000" dirty="0" smtClean="0">
                <a:solidFill>
                  <a:srgbClr val="003959"/>
                </a:solidFill>
              </a:rPr>
              <a:t>users have within the collaboration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rgbClr val="003959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3959"/>
                </a:solidFill>
              </a:rPr>
              <a:t>  Services </a:t>
            </a:r>
            <a:r>
              <a:rPr lang="en-US" sz="2000" dirty="0">
                <a:solidFill>
                  <a:srgbClr val="003959"/>
                </a:solidFill>
              </a:rPr>
              <a:t>should not have to deal with the complexity of multiple </a:t>
            </a:r>
            <a:r>
              <a:rPr lang="en-US" sz="2000" dirty="0" err="1" smtClean="0">
                <a:solidFill>
                  <a:srgbClr val="003959"/>
                </a:solidFill>
              </a:rPr>
              <a:t>IdPs</a:t>
            </a:r>
            <a:r>
              <a:rPr lang="en-US" sz="2000" dirty="0" smtClean="0">
                <a:solidFill>
                  <a:srgbClr val="003959"/>
                </a:solidFill>
              </a:rPr>
              <a:t>/Federations/Attribute </a:t>
            </a:r>
            <a:r>
              <a:rPr lang="en-US" sz="2000" dirty="0">
                <a:solidFill>
                  <a:srgbClr val="003959"/>
                </a:solidFill>
              </a:rPr>
              <a:t>Authorities/technologies.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57593"/>
            <a:ext cx="1737318" cy="27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Identified Requirements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007912" y="3761392"/>
            <a:ext cx="1997276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Non-web-browser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7006" y="3778884"/>
            <a:ext cx="20296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Guest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 users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7006" y="2725536"/>
            <a:ext cx="2036517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Persistent Unique Id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8528" y="2735936"/>
            <a:ext cx="2060338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Credential translation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77006" y="1630527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Attribute Aggregation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6770" y="1668099"/>
            <a:ext cx="209912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Attribute Release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3782195"/>
            <a:ext cx="216084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Levels of Assurance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0" y="4828454"/>
            <a:ext cx="2210437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Community based </a:t>
            </a:r>
            <a:r>
              <a:rPr lang="en-US" sz="2600" dirty="0" err="1">
                <a:solidFill>
                  <a:schemeClr val="bg1"/>
                </a:solidFill>
                <a:cs typeface="Gill Sans Light"/>
              </a:rPr>
              <a:t>AuthZ</a:t>
            </a:r>
            <a:endParaRPr lang="en-US" sz="2600" dirty="0">
              <a:solidFill>
                <a:schemeClr val="bg1"/>
              </a:solidFill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9432" y="4801032"/>
            <a:ext cx="207853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Social &amp; e-</a:t>
            </a:r>
            <a:r>
              <a:rPr lang="en-US" sz="2600" dirty="0" err="1">
                <a:solidFill>
                  <a:schemeClr val="bg1"/>
                </a:solidFill>
                <a:cs typeface="Gill Sans Light"/>
              </a:rPr>
              <a:t>Gov</a:t>
            </a:r>
            <a:r>
              <a:rPr lang="en-US" sz="2600" dirty="0">
                <a:solidFill>
                  <a:schemeClr val="bg1"/>
                </a:solidFill>
                <a:cs typeface="Gill Sans Light"/>
              </a:rPr>
              <a:t> IDs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45643" y="3768484"/>
            <a:ext cx="2053223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Step-up </a:t>
            </a:r>
            <a:r>
              <a:rPr lang="en-US" sz="2600" dirty="0" err="1">
                <a:solidFill>
                  <a:schemeClr val="bg1"/>
                </a:solidFill>
                <a:cs typeface="Gill Sans Light"/>
              </a:rPr>
              <a:t>AuthN</a:t>
            </a:r>
            <a:endParaRPr lang="en-US" sz="2600" dirty="0">
              <a:solidFill>
                <a:schemeClr val="bg1"/>
              </a:solidFill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2735936"/>
            <a:ext cx="216084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User Managed Information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41798" y="1630527"/>
            <a:ext cx="2082375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User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 Friendliness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19314" y="4783678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Incident Response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93388" y="4828454"/>
            <a:ext cx="1985247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Best 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Practices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80594" y="2739106"/>
            <a:ext cx="2000388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Credential Delegation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30716" y="1639005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SP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Friendliness</a:t>
            </a:r>
          </a:p>
        </p:txBody>
      </p:sp>
    </p:spTree>
    <p:extLst>
      <p:ext uri="{BB962C8B-B14F-4D97-AF65-F5344CB8AC3E}">
        <p14:creationId xmlns:p14="http://schemas.microsoft.com/office/powerpoint/2010/main" val="12059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ight Arrow 62"/>
          <p:cNvSpPr/>
          <p:nvPr/>
        </p:nvSpPr>
        <p:spPr>
          <a:xfrm>
            <a:off x="510059" y="3518396"/>
            <a:ext cx="8717068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Functional Components and available AAI tools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3" y="2597099"/>
            <a:ext cx="1931908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8" y="2556507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8696326" y="5978395"/>
            <a:ext cx="2057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/>
              <a:t>aarc-project.eu</a:t>
            </a:r>
            <a:r>
              <a:rPr lang="en-GB" u="sng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60" y="2668925"/>
            <a:ext cx="1898821" cy="261558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457659" y="2668923"/>
            <a:ext cx="1898823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9231203" y="1774218"/>
            <a:ext cx="2351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Available </a:t>
            </a:r>
            <a:endParaRPr lang="en-US" sz="2400" dirty="0"/>
          </a:p>
          <a:p>
            <a:pPr algn="ctr"/>
            <a:r>
              <a:rPr lang="en-US" sz="2400" dirty="0"/>
              <a:t>AAI Components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051306" y="2702547"/>
            <a:ext cx="1891664" cy="607677"/>
          </a:xfrm>
          <a:prstGeom prst="roundRect">
            <a:avLst/>
          </a:prstGeom>
          <a:solidFill>
            <a:srgbClr val="C6FB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Attribute Authorities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051306" y="1840227"/>
            <a:ext cx="1891664" cy="6076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IdPs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051306" y="3563199"/>
            <a:ext cx="1891664" cy="6076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Proxies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051306" y="4423851"/>
            <a:ext cx="1891664" cy="607677"/>
          </a:xfrm>
          <a:prstGeom prst="roundRect">
            <a:avLst/>
          </a:prstGeom>
          <a:solidFill>
            <a:srgbClr val="F89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Token Translation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051306" y="5284503"/>
            <a:ext cx="1891664" cy="607677"/>
          </a:xfrm>
          <a:prstGeom prst="roundRect">
            <a:avLst/>
          </a:prstGeom>
          <a:solidFill>
            <a:srgbClr val="F0B9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Service Provider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0660" y="1728986"/>
            <a:ext cx="248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Analysis of </a:t>
            </a:r>
            <a:endParaRPr lang="en-US" sz="2400" dirty="0"/>
          </a:p>
          <a:p>
            <a:pPr algn="ctr"/>
            <a:r>
              <a:rPr lang="en-US" sz="2400" dirty="0"/>
              <a:t>User </a:t>
            </a:r>
            <a:r>
              <a:rPr lang="en-US" sz="2400" dirty="0" smtClean="0"/>
              <a:t>Communities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0" y="5172138"/>
            <a:ext cx="2823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 Infrastructure Providers</a:t>
            </a:r>
            <a:endParaRPr lang="en-US" sz="2400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r>
              <a:rPr lang="en-GB" dirty="0" smtClean="0"/>
              <a:t>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0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AARC: Analysis of User Communities and e-Infrastructure</a:t>
            </a:r>
            <a:br>
              <a:rPr lang="en-GB" sz="3200" dirty="0" smtClean="0"/>
            </a:br>
            <a:r>
              <a:rPr lang="en-GB" sz="3200" dirty="0" smtClean="0"/>
              <a:t>            Providers</a:t>
            </a:r>
            <a:endParaRPr lang="en-GB" sz="32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3" y="2597099"/>
            <a:ext cx="1931908" cy="261558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10058" y="2556507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Rectangle 46"/>
          <p:cNvSpPr/>
          <p:nvPr/>
        </p:nvSpPr>
        <p:spPr>
          <a:xfrm>
            <a:off x="5215057" y="4813566"/>
            <a:ext cx="1997276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600" dirty="0">
                <a:cs typeface="Gill Sans Light"/>
              </a:rPr>
              <a:t>Non-web-browser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74028" y="3761135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Guest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 users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147771" y="2731586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Persistent Unique Id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04007" y="2731586"/>
            <a:ext cx="182546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Credential translation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147771" y="1616834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Attribute Aggregation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04006" y="1607772"/>
            <a:ext cx="178891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600" dirty="0" smtClean="0">
                <a:solidFill>
                  <a:schemeClr val="bg1"/>
                </a:solidFill>
                <a:cs typeface="Gill Sans Light"/>
              </a:rPr>
              <a:t>Attribute Release   </a:t>
            </a:r>
            <a:endParaRPr lang="en-US" sz="2600" dirty="0">
              <a:solidFill>
                <a:schemeClr val="bg1"/>
              </a:solidFill>
              <a:cs typeface="Gill Sans Ligh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04006" y="3761135"/>
            <a:ext cx="182546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Levels of Assurance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14189" y="4813566"/>
            <a:ext cx="1890040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cs typeface="Gill Sans Light"/>
              </a:rPr>
              <a:t>Community based </a:t>
            </a:r>
            <a:r>
              <a:rPr lang="en-US" sz="2600" dirty="0" err="1">
                <a:cs typeface="Gill Sans Light"/>
              </a:rPr>
              <a:t>AuthZ</a:t>
            </a:r>
            <a:endParaRPr lang="en-US" sz="2600" dirty="0">
              <a:cs typeface="Gill Sans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69319" y="4842331"/>
            <a:ext cx="2078530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cs typeface="Gill Sans Light"/>
              </a:rPr>
              <a:t>Social &amp; e-</a:t>
            </a:r>
            <a:r>
              <a:rPr lang="en-US" sz="2600" dirty="0" err="1">
                <a:cs typeface="Gill Sans Light"/>
              </a:rPr>
              <a:t>Gov</a:t>
            </a:r>
            <a:r>
              <a:rPr lang="en-US" sz="2600" dirty="0">
                <a:cs typeface="Gill Sans Light"/>
              </a:rPr>
              <a:t> IDs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369319" y="3783911"/>
            <a:ext cx="2078530" cy="892552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600" dirty="0" smtClean="0">
                <a:cs typeface="Gill Sans Light"/>
              </a:rPr>
              <a:t>Step-up </a:t>
            </a:r>
            <a:r>
              <a:rPr lang="en-US" sz="2600" dirty="0" err="1" smtClean="0">
                <a:cs typeface="Gill Sans Light"/>
              </a:rPr>
              <a:t>AuthN</a:t>
            </a:r>
            <a:endParaRPr lang="en-US" sz="2600" dirty="0"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9319" y="2720145"/>
            <a:ext cx="2078530" cy="830997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dirty="0" smtClean="0">
                <a:cs typeface="Gill Sans Light"/>
              </a:rPr>
              <a:t>User Managed Information</a:t>
            </a:r>
            <a:endParaRPr lang="en-US" sz="2400" dirty="0">
              <a:cs typeface="Gill Sans Ligh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67396" y="1627417"/>
            <a:ext cx="2082375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cs typeface="Gill Sans Light"/>
              </a:rPr>
              <a:t>User</a:t>
            </a:r>
          </a:p>
          <a:p>
            <a:pPr algn="ctr" eaLnBrk="0" hangingPunct="0"/>
            <a:r>
              <a:rPr lang="en-US" sz="2600" dirty="0">
                <a:cs typeface="Gill Sans Light"/>
              </a:rPr>
              <a:t> Friendliness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584890" y="4821663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Incident Response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584891" y="3767377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Best 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Practices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570376" y="2731586"/>
            <a:ext cx="2000388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cs typeface="Gill Sans Light"/>
              </a:rPr>
              <a:t>Credential Delegation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584890" y="1627417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SP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Friendliness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r>
              <a:rPr lang="en-GB" dirty="0" smtClean="0"/>
              <a:t>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0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75" y="91439"/>
            <a:ext cx="9270385" cy="64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ight Arrow 62"/>
          <p:cNvSpPr/>
          <p:nvPr/>
        </p:nvSpPr>
        <p:spPr>
          <a:xfrm>
            <a:off x="510059" y="3518396"/>
            <a:ext cx="2675101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AARC Blueprint Architecture</a:t>
            </a:r>
            <a:br>
              <a:rPr lang="en-GB" sz="3200" dirty="0" smtClean="0"/>
            </a:br>
            <a:r>
              <a:rPr lang="en-GB" sz="3200" dirty="0" smtClean="0"/>
              <a:t>(1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Draft)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9" y="2556558"/>
            <a:ext cx="1931908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8" y="3002280"/>
            <a:ext cx="1943581" cy="2169858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393252" y="1728986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User </a:t>
            </a:r>
            <a:r>
              <a:rPr lang="en-US" sz="2400" dirty="0" smtClean="0"/>
              <a:t>Community</a:t>
            </a:r>
          </a:p>
          <a:p>
            <a:pPr algn="ctr"/>
            <a:r>
              <a:rPr lang="en-US" sz="2400" dirty="0" smtClean="0"/>
              <a:t>Requirements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30040" y="6085075"/>
            <a:ext cx="737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hlinkClick r:id="rId5"/>
              </a:rPr>
              <a:t>https://</a:t>
            </a:r>
            <a:r>
              <a:rPr lang="en-GB" sz="2400" u="sng" dirty="0" smtClean="0">
                <a:hlinkClick r:id="rId5"/>
              </a:rPr>
              <a:t>wiki.geant.org/display/AARC/AARC+Architecture</a:t>
            </a:r>
            <a:r>
              <a:rPr lang="en-GB" sz="2400" u="sng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3252" y="5253120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nsolas" charset="0"/>
                <a:ea typeface="Consolas" charset="0"/>
                <a:cs typeface="Consolas" charset="0"/>
              </a:rPr>
              <a:t>https://</a:t>
            </a:r>
            <a:r>
              <a:rPr lang="en-US" sz="1200" b="1" dirty="0" err="1">
                <a:latin typeface="Consolas" charset="0"/>
                <a:ea typeface="Consolas" charset="0"/>
                <a:cs typeface="Consolas" charset="0"/>
              </a:rPr>
              <a:t>goo.gl</a:t>
            </a:r>
            <a:r>
              <a:rPr lang="en-US" sz="1200" b="1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200" b="1" dirty="0" err="1">
                <a:latin typeface="Consolas" charset="0"/>
                <a:ea typeface="Consolas" charset="0"/>
                <a:cs typeface="Consolas" charset="0"/>
              </a:rPr>
              <a:t>kSxENp</a:t>
            </a:r>
            <a:endParaRPr lang="en-US" sz="1200" b="1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1671" y="1691139"/>
            <a:ext cx="6383129" cy="17110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eduGAIN</a:t>
            </a:r>
            <a:r>
              <a:rPr lang="en-US" sz="2800" b="1" dirty="0" smtClean="0"/>
              <a:t> and the Identity Federations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solid foundation for federated access in R&amp;E </a:t>
            </a:r>
            <a:endParaRPr lang="en-US" sz="2400" dirty="0"/>
          </a:p>
          <a:p>
            <a:endParaRPr lang="en-US" sz="2800" dirty="0" smtClean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71670" y="3181553"/>
            <a:ext cx="7206486" cy="212704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Authentication and Authorization Architecture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for Research Collaboration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 set of building blocks on top of </a:t>
            </a:r>
            <a:r>
              <a:rPr lang="en-US" sz="2400" dirty="0" err="1" smtClean="0"/>
              <a:t>eduGAIN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for International Research Collaboration</a:t>
            </a:r>
          </a:p>
          <a:p>
            <a:endParaRPr lang="en-US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541003" y="3285798"/>
            <a:ext cx="7650997" cy="3453615"/>
            <a:chOff x="1517600" y="2272862"/>
            <a:chExt cx="10862444" cy="4858253"/>
          </a:xfrm>
        </p:grpSpPr>
        <p:grpSp>
          <p:nvGrpSpPr>
            <p:cNvPr id="7" name="Group 6"/>
            <p:cNvGrpSpPr/>
            <p:nvPr/>
          </p:nvGrpSpPr>
          <p:grpSpPr>
            <a:xfrm>
              <a:off x="1517600" y="2272862"/>
              <a:ext cx="10862444" cy="4858253"/>
              <a:chOff x="1497722" y="2056695"/>
              <a:chExt cx="10862444" cy="4858253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1497722" y="3405513"/>
                <a:ext cx="10862444" cy="2536733"/>
              </a:xfrm>
              <a:prstGeom prst="cube">
                <a:avLst>
                  <a:gd name="adj" fmla="val 897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675" y="2056695"/>
                <a:ext cx="8477333" cy="4858253"/>
              </a:xfrm>
              <a:prstGeom prst="rect">
                <a:avLst/>
              </a:prstGeom>
              <a:scene3d>
                <a:camera prst="orthographicFront">
                  <a:rot lat="18071412" lon="3083636" rev="18801558"/>
                </a:camera>
                <a:lightRig rig="threePt" dir="t"/>
              </a:scene3d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584" y="4920979"/>
              <a:ext cx="2003683" cy="522598"/>
            </a:xfrm>
            <a:prstGeom prst="rect">
              <a:avLst/>
            </a:prstGeom>
            <a:scene3d>
              <a:camera prst="orthographicFront">
                <a:rot lat="17688851" lon="3115458" rev="18624947"/>
              </a:camera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9566" y="4368109"/>
              <a:ext cx="1691439" cy="1058641"/>
            </a:xfrm>
            <a:prstGeom prst="rect">
              <a:avLst/>
            </a:prstGeom>
            <a:scene3d>
              <a:camera prst="orthographicFront">
                <a:rot lat="17869862" lon="3567120" rev="18211867"/>
              </a:camera>
              <a:lightRig rig="threePt" dir="t"/>
            </a:scene3d>
          </p:spPr>
        </p:pic>
      </p:grpSp>
      <p:sp>
        <p:nvSpPr>
          <p:cNvPr id="12" name="Up Arrow 11"/>
          <p:cNvSpPr/>
          <p:nvPr/>
        </p:nvSpPr>
        <p:spPr>
          <a:xfrm rot="10800000">
            <a:off x="9005063" y="2535065"/>
            <a:ext cx="1056180" cy="1501466"/>
          </a:xfrm>
          <a:prstGeom prst="upArrow">
            <a:avLst/>
          </a:prstGeom>
          <a:solidFill>
            <a:srgbClr val="5B9BD5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37027" y="1239002"/>
            <a:ext cx="4654973" cy="1926106"/>
            <a:chOff x="2652280" y="1278903"/>
            <a:chExt cx="9113590" cy="3130836"/>
          </a:xfrm>
        </p:grpSpPr>
        <p:sp>
          <p:nvSpPr>
            <p:cNvPr id="15" name="Cube 14"/>
            <p:cNvSpPr/>
            <p:nvPr/>
          </p:nvSpPr>
          <p:spPr>
            <a:xfrm>
              <a:off x="2652280" y="1634855"/>
              <a:ext cx="9113590" cy="2756922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.png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04"/>
            <a:stretch/>
          </p:blipFill>
          <p:spPr bwMode="auto">
            <a:xfrm>
              <a:off x="3960560" y="1278903"/>
              <a:ext cx="6436892" cy="313083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19370699" lon="3588530" rev="1884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Up Arrow 17"/>
          <p:cNvSpPr/>
          <p:nvPr/>
        </p:nvSpPr>
        <p:spPr>
          <a:xfrm>
            <a:off x="9020561" y="4036532"/>
            <a:ext cx="1056180" cy="1501466"/>
          </a:xfrm>
          <a:prstGeom prst="upArrow">
            <a:avLst/>
          </a:prstGeom>
          <a:solidFill>
            <a:srgbClr val="5B9BD5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dirty="0" smtClean="0"/>
              <a:t>AARC Blueprint Architecture &amp; </a:t>
            </a:r>
            <a:r>
              <a:rPr lang="en-US" sz="3600" dirty="0" err="1" smtClean="0"/>
              <a:t>eduGAIN</a:t>
            </a:r>
            <a:endParaRPr lang="en-US" sz="3600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38952" y="6444330"/>
            <a:ext cx="741021" cy="274873"/>
          </a:xfrm>
        </p:spPr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7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Why the proxy model?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286" t="51457" r="1690" b="103"/>
          <a:stretch/>
        </p:blipFill>
        <p:spPr>
          <a:xfrm>
            <a:off x="10053812" y="3817428"/>
            <a:ext cx="2016000" cy="244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347" y="1364431"/>
            <a:ext cx="8866153" cy="4955009"/>
          </a:xfrm>
          <a:solidFill>
            <a:schemeClr val="bg1">
              <a:alpha val="37000"/>
            </a:schemeClr>
          </a:solidFill>
        </p:spPr>
        <p:txBody>
          <a:bodyPr>
            <a:normAutofit fontScale="92500"/>
          </a:bodyPr>
          <a:lstStyle/>
          <a:p>
            <a:pPr fontAlgn="base">
              <a:lnSpc>
                <a:spcPct val="160000"/>
              </a:lnSpc>
            </a:pPr>
            <a:r>
              <a:rPr lang="en-US" sz="2800" dirty="0"/>
              <a:t>All </a:t>
            </a:r>
            <a:r>
              <a:rPr lang="en-US" sz="2800" dirty="0" smtClean="0"/>
              <a:t>internal Services </a:t>
            </a:r>
            <a:r>
              <a:rPr lang="en-US" sz="2800" dirty="0"/>
              <a:t>can have </a:t>
            </a:r>
            <a:r>
              <a:rPr lang="en-US" sz="2800" b="1" dirty="0"/>
              <a:t>one statically configured </a:t>
            </a:r>
            <a:r>
              <a:rPr lang="en-US" sz="2800" b="1" dirty="0" err="1"/>
              <a:t>IdP</a:t>
            </a:r>
            <a:endParaRPr lang="en-US" sz="2800" dirty="0"/>
          </a:p>
          <a:p>
            <a:pPr fontAlgn="base">
              <a:lnSpc>
                <a:spcPct val="160000"/>
              </a:lnSpc>
            </a:pPr>
            <a:r>
              <a:rPr lang="en-US" sz="2800" b="1" dirty="0"/>
              <a:t>No need to run an </a:t>
            </a:r>
            <a:r>
              <a:rPr lang="en-US" sz="2800" b="1" dirty="0" err="1"/>
              <a:t>IdP</a:t>
            </a:r>
            <a:r>
              <a:rPr lang="en-US" sz="2800" b="1" dirty="0"/>
              <a:t> Discovery Service</a:t>
            </a:r>
            <a:r>
              <a:rPr lang="en-US" sz="2800" dirty="0"/>
              <a:t> on each </a:t>
            </a:r>
            <a:r>
              <a:rPr lang="en-US" sz="2800" dirty="0" smtClean="0"/>
              <a:t>Service</a:t>
            </a:r>
            <a:endParaRPr lang="en-US" sz="2800" dirty="0"/>
          </a:p>
          <a:p>
            <a:pPr fontAlgn="base">
              <a:lnSpc>
                <a:spcPct val="160000"/>
              </a:lnSpc>
            </a:pPr>
            <a:r>
              <a:rPr lang="en-US" sz="2800" dirty="0"/>
              <a:t>Connected SPs get </a:t>
            </a:r>
            <a:r>
              <a:rPr lang="en-US" sz="2800" b="1" dirty="0"/>
              <a:t>consistent/</a:t>
            </a:r>
            <a:r>
              <a:rPr lang="en-US" sz="2800" b="1" dirty="0" err="1"/>
              <a:t>harmonised</a:t>
            </a:r>
            <a:r>
              <a:rPr lang="en-US" sz="2800" b="1" dirty="0"/>
              <a:t> user identifiers and accompanying attribute sets</a:t>
            </a:r>
            <a:r>
              <a:rPr lang="en-US" sz="2800" dirty="0"/>
              <a:t> from one or more AAs that can be interpreted in a uniform way for </a:t>
            </a:r>
            <a:r>
              <a:rPr lang="en-US" sz="2800" dirty="0" err="1"/>
              <a:t>authZ</a:t>
            </a:r>
            <a:r>
              <a:rPr lang="en-US" sz="2800" dirty="0"/>
              <a:t> purposes </a:t>
            </a:r>
          </a:p>
          <a:p>
            <a:pPr fontAlgn="base">
              <a:lnSpc>
                <a:spcPct val="160000"/>
              </a:lnSpc>
            </a:pPr>
            <a:r>
              <a:rPr lang="en-US" sz="2800" dirty="0"/>
              <a:t>External </a:t>
            </a:r>
            <a:r>
              <a:rPr lang="en-US" sz="2800" dirty="0" err="1"/>
              <a:t>IdPs</a:t>
            </a:r>
            <a:r>
              <a:rPr lang="en-US" sz="2800" dirty="0"/>
              <a:t> only deal with a </a:t>
            </a:r>
            <a:r>
              <a:rPr lang="en-US" sz="2800" b="1" dirty="0"/>
              <a:t>single </a:t>
            </a:r>
            <a:r>
              <a:rPr lang="en-US" sz="2800" b="1" dirty="0" smtClean="0"/>
              <a:t>SP</a:t>
            </a:r>
            <a:r>
              <a:rPr lang="en-US" sz="2800" dirty="0" smtClean="0"/>
              <a:t> proxy</a:t>
            </a:r>
          </a:p>
          <a:p>
            <a:pPr fontAlgn="base">
              <a:lnSpc>
                <a:spcPct val="160000"/>
              </a:lnSpc>
            </a:pPr>
            <a:r>
              <a:rPr lang="en-US" sz="2800" dirty="0" smtClean="0"/>
              <a:t>But it comes with each own </a:t>
            </a:r>
            <a:r>
              <a:rPr lang="en-US" sz="2800" b="1" dirty="0" smtClean="0"/>
              <a:t>new challenges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28" y="4152900"/>
            <a:ext cx="1350183" cy="21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rgbClr val="1F4E79"/>
                </a:solidFill>
              </a:rPr>
              <a:t> </a:t>
            </a:r>
            <a:r>
              <a:rPr lang="en-US" sz="2600" b="1" dirty="0" smtClean="0">
                <a:solidFill>
                  <a:srgbClr val="F57A1E"/>
                </a:solidFill>
              </a:rPr>
              <a:t>S</a:t>
            </a:r>
            <a:r>
              <a:rPr lang="en-US" sz="2600" b="1" dirty="0" smtClean="0">
                <a:solidFill>
                  <a:srgbClr val="0C3959"/>
                </a:solidFill>
              </a:rPr>
              <a:t>ecurity </a:t>
            </a:r>
            <a:r>
              <a:rPr lang="en-US" sz="2600" b="1" dirty="0">
                <a:solidFill>
                  <a:srgbClr val="F57A1E"/>
                </a:solidFill>
              </a:rPr>
              <a:t>I</a:t>
            </a:r>
            <a:r>
              <a:rPr lang="en-US" sz="2600" b="1" dirty="0">
                <a:solidFill>
                  <a:srgbClr val="0C3959"/>
                </a:solidFill>
              </a:rPr>
              <a:t>ncident </a:t>
            </a:r>
            <a:r>
              <a:rPr lang="en-US" sz="2600" b="1" dirty="0">
                <a:solidFill>
                  <a:srgbClr val="F57A1E"/>
                </a:solidFill>
              </a:rPr>
              <a:t>R</a:t>
            </a:r>
            <a:r>
              <a:rPr lang="en-US" sz="2600" b="1" dirty="0">
                <a:solidFill>
                  <a:srgbClr val="0C3959"/>
                </a:solidFill>
              </a:rPr>
              <a:t>esponse </a:t>
            </a:r>
            <a:r>
              <a:rPr lang="en-US" sz="2600" b="1" dirty="0">
                <a:solidFill>
                  <a:srgbClr val="F57A1E"/>
                </a:solidFill>
              </a:rPr>
              <a:t>T</a:t>
            </a:r>
            <a:r>
              <a:rPr lang="en-US" sz="2600" b="1" dirty="0">
                <a:solidFill>
                  <a:srgbClr val="0C3959"/>
                </a:solidFill>
              </a:rPr>
              <a:t>rust Framework for </a:t>
            </a:r>
            <a:r>
              <a:rPr lang="en-US" sz="2600" b="1" dirty="0">
                <a:solidFill>
                  <a:srgbClr val="F57A1E"/>
                </a:solidFill>
              </a:rPr>
              <a:t>F</a:t>
            </a:r>
            <a:r>
              <a:rPr lang="en-US" sz="2600" b="1" dirty="0">
                <a:solidFill>
                  <a:srgbClr val="0C3959"/>
                </a:solidFill>
              </a:rPr>
              <a:t>ederated </a:t>
            </a:r>
            <a:r>
              <a:rPr lang="en-US" sz="2600" b="1" dirty="0">
                <a:solidFill>
                  <a:srgbClr val="F57A1E"/>
                </a:solidFill>
              </a:rPr>
              <a:t>I</a:t>
            </a:r>
            <a:r>
              <a:rPr lang="en-US" sz="2600" b="1" dirty="0">
                <a:solidFill>
                  <a:srgbClr val="0C3959"/>
                </a:solidFill>
              </a:rPr>
              <a:t>dentity</a:t>
            </a:r>
          </a:p>
          <a:p>
            <a:pPr marL="342900" lvl="1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refeds.org/sirtfi</a:t>
            </a:r>
            <a:r>
              <a:rPr lang="en-US" sz="2400" dirty="0" smtClean="0"/>
              <a:t> </a:t>
            </a:r>
          </a:p>
          <a:p>
            <a:endParaRPr lang="en-US" sz="2400" b="1" dirty="0" smtClean="0"/>
          </a:p>
          <a:p>
            <a:r>
              <a:rPr lang="en-US" sz="2600" b="1" dirty="0">
                <a:solidFill>
                  <a:srgbClr val="F57A1E"/>
                </a:solidFill>
              </a:rPr>
              <a:t>M</a:t>
            </a:r>
            <a:r>
              <a:rPr lang="en-US" sz="2600" b="1" dirty="0" smtClean="0"/>
              <a:t>inimal </a:t>
            </a:r>
            <a:r>
              <a:rPr lang="en-US" sz="2600" b="1" dirty="0">
                <a:solidFill>
                  <a:srgbClr val="F57A1E"/>
                </a:solidFill>
              </a:rPr>
              <a:t>A</a:t>
            </a:r>
            <a:r>
              <a:rPr lang="en-US" sz="2600" b="1" dirty="0" smtClean="0"/>
              <a:t>ssurance </a:t>
            </a:r>
            <a:r>
              <a:rPr lang="en-US" sz="2600" b="1" dirty="0">
                <a:solidFill>
                  <a:srgbClr val="F57A1E"/>
                </a:solidFill>
              </a:rPr>
              <a:t>L</a:t>
            </a:r>
            <a:r>
              <a:rPr lang="en-US" sz="2600" b="1" dirty="0" smtClean="0"/>
              <a:t>evel for low-risk research use cases</a:t>
            </a:r>
          </a:p>
          <a:p>
            <a:pPr marL="342900" lvl="1" indent="0">
              <a:buNone/>
            </a:pPr>
            <a:r>
              <a:rPr lang="en-US" sz="2400" dirty="0">
                <a:hlinkClick r:id="rId3"/>
              </a:rPr>
              <a:t>https://wiki.geant.org/display/AARC/LoA+-+</a:t>
            </a:r>
            <a:r>
              <a:rPr lang="en-US" sz="2400" dirty="0" smtClean="0">
                <a:hlinkClick r:id="rId3"/>
              </a:rPr>
              <a:t>Level+of+Assurance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b="1" dirty="0" smtClean="0"/>
          </a:p>
          <a:p>
            <a:r>
              <a:rPr lang="en-US" sz="2600" b="1" dirty="0" smtClean="0"/>
              <a:t>Policy and sustainability models for a pan-European </a:t>
            </a:r>
            <a:r>
              <a:rPr lang="en-US" sz="2600" b="1" dirty="0">
                <a:solidFill>
                  <a:srgbClr val="F57A1E"/>
                </a:solidFill>
              </a:rPr>
              <a:t>T</a:t>
            </a:r>
            <a:r>
              <a:rPr lang="en-US" sz="2600" b="1" dirty="0" smtClean="0"/>
              <a:t>oken </a:t>
            </a:r>
            <a:r>
              <a:rPr lang="en-US" sz="2600" b="1" dirty="0">
                <a:solidFill>
                  <a:srgbClr val="F57A1E"/>
                </a:solidFill>
              </a:rPr>
              <a:t>T</a:t>
            </a:r>
            <a:r>
              <a:rPr lang="en-US" sz="2600" b="1" dirty="0" smtClean="0"/>
              <a:t>ranslation </a:t>
            </a:r>
            <a:r>
              <a:rPr lang="en-US" sz="2600" b="1" dirty="0" smtClean="0">
                <a:solidFill>
                  <a:srgbClr val="F57A1E"/>
                </a:solidFill>
              </a:rPr>
              <a:t>S</a:t>
            </a:r>
            <a:r>
              <a:rPr lang="en-US" sz="2600" b="1" dirty="0" smtClean="0"/>
              <a:t>ervice</a:t>
            </a:r>
          </a:p>
          <a:p>
            <a:pPr marL="342900" lvl="1" indent="0">
              <a:buNone/>
            </a:pPr>
            <a:r>
              <a:rPr lang="en-US" sz="2400" dirty="0">
                <a:hlinkClick r:id="rId4"/>
              </a:rPr>
              <a:t>https://www.rcauth.eu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endParaRPr lang="en-US" sz="2400" b="1" dirty="0" smtClean="0"/>
          </a:p>
          <a:p>
            <a:r>
              <a:rPr lang="en-US" sz="2600" b="1" dirty="0" smtClean="0"/>
              <a:t>Sustainability </a:t>
            </a:r>
            <a:r>
              <a:rPr lang="en-US" sz="2600" b="1" dirty="0"/>
              <a:t>models for ”</a:t>
            </a:r>
            <a:r>
              <a:rPr lang="en-US" sz="2600" b="1" dirty="0">
                <a:solidFill>
                  <a:srgbClr val="F57A1E"/>
                </a:solidFill>
              </a:rPr>
              <a:t>G</a:t>
            </a:r>
            <a:r>
              <a:rPr lang="en-US" sz="2600" b="1" dirty="0"/>
              <a:t>uest </a:t>
            </a:r>
            <a:r>
              <a:rPr lang="en-US" sz="2600" b="1" dirty="0" err="1">
                <a:solidFill>
                  <a:srgbClr val="F57A1E"/>
                </a:solidFill>
              </a:rPr>
              <a:t>I</a:t>
            </a:r>
            <a:r>
              <a:rPr lang="en-US" sz="2600" b="1" dirty="0" err="1"/>
              <a:t>dPs</a:t>
            </a:r>
            <a:r>
              <a:rPr lang="en-US" sz="2600" b="1" dirty="0" smtClean="0"/>
              <a:t>”</a:t>
            </a:r>
          </a:p>
          <a:p>
            <a:pPr marL="342900" lvl="1" indent="0">
              <a:buNone/>
            </a:pP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wiki.geant.org/display/AARC/Sustainability+models+for+Guest+IdPs</a:t>
            </a:r>
            <a:r>
              <a:rPr lang="en-US" sz="2400" dirty="0" smtClean="0"/>
              <a:t> </a:t>
            </a:r>
          </a:p>
          <a:p>
            <a:endParaRPr lang="en-US" sz="2400" b="1" dirty="0" smtClean="0"/>
          </a:p>
          <a:p>
            <a:r>
              <a:rPr lang="en-US" sz="2600" b="1" dirty="0" smtClean="0"/>
              <a:t>Requirements for </a:t>
            </a:r>
            <a:r>
              <a:rPr lang="en-US" sz="2600" b="1" dirty="0">
                <a:solidFill>
                  <a:srgbClr val="F57A1E"/>
                </a:solidFill>
              </a:rPr>
              <a:t>A</a:t>
            </a:r>
            <a:r>
              <a:rPr lang="en-US" sz="2600" b="1" dirty="0" smtClean="0"/>
              <a:t>ccounting and </a:t>
            </a:r>
            <a:r>
              <a:rPr lang="en-US" sz="2600" b="1" dirty="0">
                <a:solidFill>
                  <a:srgbClr val="F57A1E"/>
                </a:solidFill>
              </a:rPr>
              <a:t>D</a:t>
            </a:r>
            <a:r>
              <a:rPr lang="en-US" sz="2600" b="1" dirty="0" smtClean="0"/>
              <a:t>ata </a:t>
            </a:r>
            <a:r>
              <a:rPr lang="en-US" sz="2600" b="1" dirty="0">
                <a:solidFill>
                  <a:srgbClr val="F57A1E"/>
                </a:solidFill>
              </a:rPr>
              <a:t>P</a:t>
            </a:r>
            <a:r>
              <a:rPr lang="en-US" sz="2600" b="1" dirty="0" smtClean="0"/>
              <a:t>rotection</a:t>
            </a:r>
          </a:p>
          <a:p>
            <a:pPr marL="342900" lvl="1" indent="0">
              <a:buNone/>
            </a:pP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wiki.geant.org/display/AARC/Accounting+and+Data+Protection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Policies &amp; Sustainability models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943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Arrow 32"/>
          <p:cNvSpPr/>
          <p:nvPr/>
        </p:nvSpPr>
        <p:spPr>
          <a:xfrm>
            <a:off x="510059" y="3518396"/>
            <a:ext cx="7973541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Pilots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75" y="2556558"/>
            <a:ext cx="1898821" cy="2615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9" y="2556558"/>
            <a:ext cx="1931908" cy="26155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03" y="2556555"/>
            <a:ext cx="1973139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9" y="2556558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Rectangle 48"/>
          <p:cNvSpPr/>
          <p:nvPr/>
        </p:nvSpPr>
        <p:spPr>
          <a:xfrm>
            <a:off x="3062374" y="2556556"/>
            <a:ext cx="1898823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/>
          <p:cNvSpPr/>
          <p:nvPr/>
        </p:nvSpPr>
        <p:spPr>
          <a:xfrm>
            <a:off x="5581603" y="2556554"/>
            <a:ext cx="1973139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393252" y="1728986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Requirements </a:t>
            </a:r>
          </a:p>
          <a:p>
            <a:pPr algn="ctr"/>
            <a:r>
              <a:rPr lang="en-US" sz="2400" dirty="0"/>
              <a:t>User Community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27036" y="1728986"/>
            <a:ext cx="2639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Overview Available </a:t>
            </a:r>
          </a:p>
          <a:p>
            <a:pPr algn="ctr"/>
            <a:r>
              <a:rPr lang="en-US" sz="2400" dirty="0"/>
              <a:t>AAI Components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91025" y="1728986"/>
            <a:ext cx="2133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Draft Blue-Print</a:t>
            </a:r>
          </a:p>
          <a:p>
            <a:pPr algn="ctr"/>
            <a:r>
              <a:rPr lang="en-US" sz="2400" dirty="0"/>
              <a:t>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6326" y="5829598"/>
            <a:ext cx="1954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/>
              <a:t>aarc-project.eu</a:t>
            </a:r>
            <a:r>
              <a:rPr lang="en-GB" u="sng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3252" y="5206681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https://</a:t>
            </a: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goo.gl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kSxENp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9979" y="5206682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/NzQA2U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6706" y="5195576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/7dZZF4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68204" y="1255469"/>
            <a:ext cx="31909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Pilots</a:t>
            </a:r>
            <a:endParaRPr lang="en-US" sz="2600" dirty="0"/>
          </a:p>
          <a:p>
            <a:pPr algn="ctr"/>
            <a:r>
              <a:rPr lang="en-US" sz="2600" dirty="0"/>
              <a:t>With Communities</a:t>
            </a: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788902934"/>
              </p:ext>
            </p:extLst>
          </p:nvPr>
        </p:nvGraphicFramePr>
        <p:xfrm>
          <a:off x="7471603" y="2090058"/>
          <a:ext cx="5142135" cy="367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r>
              <a:rPr lang="en-GB" dirty="0" smtClean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2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Arrow 32"/>
          <p:cNvSpPr/>
          <p:nvPr/>
        </p:nvSpPr>
        <p:spPr>
          <a:xfrm>
            <a:off x="510059" y="3518396"/>
            <a:ext cx="5281141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Pilots</a:t>
            </a:r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9" y="2556558"/>
            <a:ext cx="1931908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9" y="2556558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55" y="2556558"/>
            <a:ext cx="1898821" cy="261558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721254" y="2556556"/>
            <a:ext cx="1898823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43" y="2556555"/>
            <a:ext cx="1973139" cy="261558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548843" y="2556554"/>
            <a:ext cx="1973139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2604426" y="5774696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/7dZZF4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04579" y="5511482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/NzQA2U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452" y="5206681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https://</a:t>
            </a: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goo.gl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kSxENp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08396" y="2935179"/>
            <a:ext cx="1891664" cy="322216"/>
          </a:xfrm>
          <a:prstGeom prst="roundRect">
            <a:avLst/>
          </a:prstGeom>
          <a:solidFill>
            <a:srgbClr val="C6FB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Attribute Authorities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08396" y="2206660"/>
            <a:ext cx="1891664" cy="322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ysClr val="windowText" lastClr="000000"/>
                </a:solidFill>
              </a:rPr>
              <a:t>IdPs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08396" y="3327515"/>
            <a:ext cx="1891664" cy="322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Proxy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08396" y="4839579"/>
            <a:ext cx="1891664" cy="322216"/>
          </a:xfrm>
          <a:prstGeom prst="roundRect">
            <a:avLst/>
          </a:prstGeom>
          <a:solidFill>
            <a:srgbClr val="F0B9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ysClr val="windowText" lastClr="000000"/>
                </a:solidFill>
              </a:rPr>
              <a:t>Service Provider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208397" y="2682089"/>
            <a:ext cx="4916803" cy="151"/>
          </a:xfrm>
          <a:prstGeom prst="straightConnector1">
            <a:avLst/>
          </a:prstGeom>
          <a:ln w="57150">
            <a:solidFill>
              <a:srgbClr val="9DC3E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08396" y="3794760"/>
            <a:ext cx="5023484" cy="20159"/>
          </a:xfrm>
          <a:prstGeom prst="straightConnector1">
            <a:avLst/>
          </a:prstGeom>
          <a:ln w="57150">
            <a:gradFill>
              <a:gsLst>
                <a:gs pos="0">
                  <a:srgbClr val="FFD966"/>
                </a:gs>
                <a:gs pos="100000">
                  <a:srgbClr val="C7FBC6"/>
                </a:gs>
              </a:gsLst>
              <a:lin ang="0" scaled="0"/>
            </a:gra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08397" y="5303520"/>
            <a:ext cx="5191123" cy="27427"/>
          </a:xfrm>
          <a:prstGeom prst="straightConnector1">
            <a:avLst/>
          </a:prstGeom>
          <a:ln w="57150">
            <a:solidFill>
              <a:srgbClr val="F1B9C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25790" y="2082650"/>
            <a:ext cx="227690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Library, hybrid </a:t>
            </a:r>
            <a:r>
              <a:rPr lang="en-US" sz="1333" dirty="0" err="1"/>
              <a:t>AuthN</a:t>
            </a:r>
            <a:endParaRPr lang="en-US" sz="1333" dirty="0"/>
          </a:p>
          <a:p>
            <a:r>
              <a:rPr lang="en-US" sz="1333" dirty="0"/>
              <a:t>Library, </a:t>
            </a:r>
            <a:r>
              <a:rPr lang="en-US" sz="1333" dirty="0" err="1"/>
              <a:t>IdP</a:t>
            </a:r>
            <a:r>
              <a:rPr lang="en-US" sz="1333" dirty="0"/>
              <a:t>-SP proxy approach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66103" y="2997892"/>
            <a:ext cx="3162917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err="1"/>
              <a:t>Perun</a:t>
            </a:r>
            <a:r>
              <a:rPr lang="en-US" sz="1333" dirty="0"/>
              <a:t> and </a:t>
            </a:r>
            <a:r>
              <a:rPr lang="en-US" sz="1333" dirty="0" err="1"/>
              <a:t>COmanage</a:t>
            </a:r>
            <a:r>
              <a:rPr lang="en-US" sz="1333" dirty="0"/>
              <a:t> AAs for BBMRI &amp; EGI</a:t>
            </a:r>
          </a:p>
          <a:p>
            <a:r>
              <a:rPr lang="en-US" sz="1333" dirty="0" err="1"/>
              <a:t>OpenConext</a:t>
            </a:r>
            <a:r>
              <a:rPr lang="en-US" sz="1333" dirty="0"/>
              <a:t> attribute aggregation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63108" y="4058359"/>
            <a:ext cx="299877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TTS with CI-logon and VO portal </a:t>
            </a:r>
            <a:r>
              <a:rPr lang="en-US" sz="1333"/>
              <a:t>for Elixir</a:t>
            </a:r>
            <a:endParaRPr lang="en-US" sz="1333" dirty="0"/>
          </a:p>
        </p:txBody>
      </p:sp>
      <p:sp>
        <p:nvSpPr>
          <p:cNvPr id="39" name="Rounded Rectangle 38"/>
          <p:cNvSpPr/>
          <p:nvPr/>
        </p:nvSpPr>
        <p:spPr>
          <a:xfrm>
            <a:off x="6208396" y="4068564"/>
            <a:ext cx="1891664" cy="322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Token Translation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208397" y="4541520"/>
            <a:ext cx="5084443" cy="32861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181343" y="4674292"/>
            <a:ext cx="317245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 smtClean="0"/>
              <a:t>ORCID SP, </a:t>
            </a:r>
            <a:r>
              <a:rPr lang="en-US" sz="1333" dirty="0" err="1" smtClean="0"/>
              <a:t>LoA</a:t>
            </a:r>
            <a:r>
              <a:rPr lang="en-US" sz="1333" dirty="0" smtClean="0"/>
              <a:t> Elevation, Reference implementation of the BPA</a:t>
            </a:r>
            <a:r>
              <a:rPr lang="mr-IN" sz="1333" dirty="0" smtClean="0"/>
              <a:t>…</a:t>
            </a:r>
            <a:endParaRPr lang="en-US" sz="1333" dirty="0"/>
          </a:p>
        </p:txBody>
      </p:sp>
      <p:sp>
        <p:nvSpPr>
          <p:cNvPr id="8" name="TextBox 7"/>
          <p:cNvSpPr txBox="1"/>
          <p:nvPr/>
        </p:nvSpPr>
        <p:spPr>
          <a:xfrm>
            <a:off x="5608320" y="5882640"/>
            <a:ext cx="6403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wiki.geant.org/display/AARC/AARC+Pilots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r>
              <a:rPr lang="en-GB" dirty="0" smtClean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2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starting point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168" y="1562099"/>
            <a:ext cx="4738781" cy="48820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547" y="1451010"/>
            <a:ext cx="8866153" cy="4955009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The scenario: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There is a </a:t>
            </a:r>
            <a:r>
              <a:rPr lang="en-GB" sz="2400" b="1" dirty="0" smtClean="0"/>
              <a:t>technical architect of a research community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Her community is </a:t>
            </a:r>
            <a:r>
              <a:rPr lang="en-GB" sz="2400" b="1" dirty="0" smtClean="0"/>
              <a:t>distributed internationally</a:t>
            </a:r>
          </a:p>
          <a:p>
            <a:pPr lvl="1">
              <a:lnSpc>
                <a:spcPct val="160000"/>
              </a:lnSpc>
            </a:pPr>
            <a:r>
              <a:rPr lang="en-GB" sz="2400" b="1" dirty="0" smtClean="0"/>
              <a:t>Increasing number of services </a:t>
            </a:r>
            <a:r>
              <a:rPr lang="en-GB" sz="2400" dirty="0" smtClean="0"/>
              <a:t>need authentication</a:t>
            </a:r>
            <a:br>
              <a:rPr lang="en-GB" sz="2400" dirty="0" smtClean="0"/>
            </a:br>
            <a:r>
              <a:rPr lang="en-GB" sz="2400" dirty="0" smtClean="0"/>
              <a:t>and authorization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Her job is to </a:t>
            </a:r>
            <a:r>
              <a:rPr lang="en-GB" sz="2400" b="1" dirty="0" smtClean="0"/>
              <a:t>find a solution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She wants to </a:t>
            </a:r>
            <a:r>
              <a:rPr lang="en-GB" sz="2400" b="1" dirty="0" smtClean="0"/>
              <a:t>focus on research </a:t>
            </a:r>
            <a:r>
              <a:rPr lang="en-GB" sz="2400" dirty="0" smtClean="0"/>
              <a:t>and not reinvent the wheel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She starts googling</a:t>
            </a:r>
          </a:p>
          <a:p>
            <a:pPr>
              <a:lnSpc>
                <a:spcPct val="160000"/>
              </a:lnSpc>
            </a:pPr>
            <a:r>
              <a:rPr lang="en-GB" sz="2800" dirty="0" smtClean="0"/>
              <a:t>So, there are some solutions available, but</a:t>
            </a:r>
            <a:r>
              <a:rPr lang="is-IS" sz="2800" dirty="0" smtClean="0"/>
              <a:t>…</a:t>
            </a:r>
            <a:endParaRPr lang="en-GB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75" y="4191890"/>
            <a:ext cx="1350183" cy="21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Arrow 32"/>
          <p:cNvSpPr/>
          <p:nvPr/>
        </p:nvSpPr>
        <p:spPr>
          <a:xfrm>
            <a:off x="510059" y="3518396"/>
            <a:ext cx="5281141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First e-Infrastructure implementations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9" y="2556558"/>
            <a:ext cx="1931908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9" y="2556558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5958840" y="1524000"/>
            <a:ext cx="6233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EGI </a:t>
            </a:r>
            <a:r>
              <a:rPr lang="en-US" sz="2800" dirty="0" err="1" smtClean="0"/>
              <a:t>CheckIn</a:t>
            </a:r>
            <a:r>
              <a:rPr lang="en-US" sz="2800" dirty="0"/>
              <a:t> Service</a:t>
            </a:r>
            <a:br>
              <a:rPr lang="en-US" sz="2800" dirty="0"/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https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wiki.egi.eu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/wiki/AAI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ELIXIR AAI</a:t>
            </a:r>
            <a:br>
              <a:rPr lang="en-US" sz="2800" dirty="0"/>
            </a:br>
            <a:r>
              <a:rPr lang="en-US" sz="2000" dirty="0"/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www.elixir-europe.org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/services/compute/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aai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EUDAT B2ACCESS</a:t>
            </a:r>
            <a:br>
              <a:rPr lang="en-US" sz="2800" dirty="0"/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www.eudat.eu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/services/b2access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GÉANT </a:t>
            </a:r>
            <a:r>
              <a:rPr lang="en-US" sz="2800" dirty="0" err="1" smtClean="0"/>
              <a:t>eduTEAMS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www.eduteams.org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55" y="2556558"/>
            <a:ext cx="1898821" cy="261558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721254" y="2556556"/>
            <a:ext cx="1898823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43" y="2556555"/>
            <a:ext cx="1973139" cy="261558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548843" y="2556554"/>
            <a:ext cx="1973139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2604426" y="5774696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/7dZZF4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04579" y="5511482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/NzQA2U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452" y="5206681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https://</a:t>
            </a: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goo.gl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kSxENp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r>
              <a:rPr lang="en-GB" dirty="0" smtClean="0"/>
              <a:t>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8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Upcoming </a:t>
            </a:r>
            <a:r>
              <a:rPr lang="en-US" sz="3600" dirty="0" smtClean="0"/>
              <a:t>work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/>
              <a:t>Policies and best practices for proxy operators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/>
              <a:t>Framework recommendations for RIs for coherent policy sets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 smtClean="0"/>
              <a:t>Guideline documents</a:t>
            </a:r>
            <a:br>
              <a:rPr lang="en-US" sz="2800" dirty="0" smtClean="0"/>
            </a:br>
            <a:r>
              <a:rPr lang="en-US" sz="2800" dirty="0" smtClean="0"/>
              <a:t>(e.g. group Membership, non-web access, </a:t>
            </a:r>
            <a:r>
              <a:rPr lang="en-US" sz="2800" dirty="0" err="1" smtClean="0"/>
              <a:t>authorizaton</a:t>
            </a:r>
            <a:r>
              <a:rPr lang="en-US" sz="2800" dirty="0" smtClean="0"/>
              <a:t>)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/>
              <a:t>Feasibility </a:t>
            </a:r>
            <a:r>
              <a:rPr lang="en-US" sz="2800" dirty="0"/>
              <a:t>study for the use </a:t>
            </a:r>
            <a:r>
              <a:rPr lang="en-US" sz="2800" dirty="0" err="1"/>
              <a:t>eGOV</a:t>
            </a:r>
            <a:r>
              <a:rPr lang="en-US" sz="2800" dirty="0"/>
              <a:t>/</a:t>
            </a:r>
            <a:r>
              <a:rPr lang="en-US" sz="2800" dirty="0" err="1"/>
              <a:t>eIDAS</a:t>
            </a:r>
            <a:r>
              <a:rPr lang="en-US" sz="2800" dirty="0"/>
              <a:t> </a:t>
            </a:r>
            <a:r>
              <a:rPr lang="en-US" sz="2800" dirty="0" smtClean="0"/>
              <a:t>e-IDs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/>
              <a:t>Pilots, pilots, pilots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/>
              <a:t>Focused trainings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08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err="1" smtClean="0"/>
              <a:t>skanct@admin.grnet.gr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599817" y="6511934"/>
            <a:ext cx="409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DB5B91-B4E4-4EE4-BE5C-3E09032CE5EC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96766" y="1257836"/>
            <a:ext cx="11912359" cy="4969641"/>
            <a:chOff x="154414" y="1379756"/>
            <a:chExt cx="11912359" cy="496964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022" y="3490409"/>
              <a:ext cx="1091570" cy="54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5842" y="3130369"/>
              <a:ext cx="2099174" cy="1217521"/>
            </a:xfrm>
            <a:prstGeom prst="rect">
              <a:avLst/>
            </a:prstGeom>
          </p:spPr>
        </p:pic>
        <p:pic>
          <p:nvPicPr>
            <p:cNvPr id="8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1" b="6812"/>
            <a:stretch/>
          </p:blipFill>
          <p:spPr bwMode="auto">
            <a:xfrm>
              <a:off x="6403328" y="1762217"/>
              <a:ext cx="2623967" cy="94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128" y="3157976"/>
              <a:ext cx="1763305" cy="119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743" y="1791423"/>
              <a:ext cx="2015206" cy="104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800" y="4498521"/>
              <a:ext cx="2519008" cy="53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82" y="2842337"/>
              <a:ext cx="2037510" cy="86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360" y="2770329"/>
              <a:ext cx="1679339" cy="53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406" y="2341235"/>
              <a:ext cx="1574380" cy="79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061" y="5578641"/>
              <a:ext cx="1217521" cy="59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440" y="3673277"/>
              <a:ext cx="2324259" cy="104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72" y="2795058"/>
              <a:ext cx="1969287" cy="69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104" y="1931633"/>
              <a:ext cx="2099174" cy="52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Screen shot 2011-07-15 at 9.47.40 AM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508" y="1509206"/>
              <a:ext cx="1601932" cy="469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968" y="5218601"/>
              <a:ext cx="1490414" cy="8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963" y="5359491"/>
              <a:ext cx="2210693" cy="86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800" y="5002577"/>
              <a:ext cx="1742314" cy="57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754" y="4549775"/>
              <a:ext cx="3125625" cy="62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1"/>
            <a:srcRect l="70923" r="-448"/>
            <a:stretch/>
          </p:blipFill>
          <p:spPr>
            <a:xfrm>
              <a:off x="6763368" y="4646642"/>
              <a:ext cx="1656184" cy="7879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378992" y="3490409"/>
              <a:ext cx="1257769" cy="107560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567092" y="1379756"/>
              <a:ext cx="1307844" cy="104960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031808" y="5421794"/>
              <a:ext cx="1698423" cy="57250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5"/>
            <a:srcRect l="7228" t="18183" r="1480" b="17888"/>
            <a:stretch/>
          </p:blipFill>
          <p:spPr>
            <a:xfrm>
              <a:off x="4067083" y="1384903"/>
              <a:ext cx="1544157" cy="5212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347544" y="1402177"/>
              <a:ext cx="1524000" cy="6985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7"/>
            <a:srcRect l="19454" t="10141" r="23978" b="14024"/>
            <a:stretch/>
          </p:blipFill>
          <p:spPr>
            <a:xfrm>
              <a:off x="9071361" y="1906233"/>
              <a:ext cx="788351" cy="1245094"/>
            </a:xfrm>
            <a:prstGeom prst="rect">
              <a:avLst/>
            </a:prstGeom>
          </p:spPr>
        </p:pic>
        <p:pic>
          <p:nvPicPr>
            <p:cNvPr id="31" name="Picture 2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144" y="4388974"/>
              <a:ext cx="1902376" cy="104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230369" y="1441871"/>
              <a:ext cx="1189183" cy="18472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0"/>
            <a:srcRect l="3938" r="81886"/>
            <a:stretch/>
          </p:blipFill>
          <p:spPr>
            <a:xfrm>
              <a:off x="6428728" y="3543949"/>
              <a:ext cx="1071075" cy="95457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525007" y="5115926"/>
              <a:ext cx="1026805" cy="1233471"/>
            </a:xfrm>
            <a:prstGeom prst="rect">
              <a:avLst/>
            </a:prstGeom>
          </p:spPr>
        </p:pic>
        <p:pic>
          <p:nvPicPr>
            <p:cNvPr id="35" name="Picture 15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14" y="2469219"/>
              <a:ext cx="1813712" cy="55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3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63" y="3517745"/>
              <a:ext cx="2009959" cy="56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668130" y="1811377"/>
              <a:ext cx="2385425" cy="715627"/>
            </a:xfrm>
            <a:prstGeom prst="rect">
              <a:avLst/>
            </a:prstGeom>
          </p:spPr>
        </p:pic>
        <p:pic>
          <p:nvPicPr>
            <p:cNvPr id="38" name="0 Imagen"/>
            <p:cNvPicPr/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91" y="4364549"/>
              <a:ext cx="1397525" cy="10175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659039" y="3633413"/>
              <a:ext cx="2407734" cy="918582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16" y="3623899"/>
            <a:ext cx="3632104" cy="866865"/>
          </a:xfrm>
          <a:prstGeom prst="rect">
            <a:avLst/>
          </a:prstGeom>
        </p:spPr>
      </p:pic>
      <p:pic>
        <p:nvPicPr>
          <p:cNvPr id="42" name="Content Placeholder 4" descr="Icon_mensch_interaktion_gruppe_forschung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41" r="-11041"/>
          <a:stretch>
            <a:fillRect/>
          </a:stretch>
        </p:blipFill>
        <p:spPr>
          <a:xfrm>
            <a:off x="3915573" y="1666024"/>
            <a:ext cx="4126996" cy="4020457"/>
          </a:xfrm>
          <a:prstGeom prst="rect">
            <a:avLst/>
          </a:prstGeom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34" y="546810"/>
            <a:ext cx="2155878" cy="126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12" y="488636"/>
            <a:ext cx="1401943" cy="64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0070623" y="2362199"/>
            <a:ext cx="2121377" cy="1022893"/>
            <a:chOff x="6504112" y="5183900"/>
            <a:chExt cx="3968785" cy="1706393"/>
          </a:xfrm>
        </p:grpSpPr>
        <p:pic>
          <p:nvPicPr>
            <p:cNvPr id="45" name="Picture 2" descr="H:\Home\davidg\EUGridPMA\Presentations\images\igtf-worldstatus-2015.gif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112" y="5494550"/>
              <a:ext cx="3522415" cy="1395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7" descr="H:\Home\davidg\Template\Logos\cilogon-service-header.png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830" y="5183900"/>
              <a:ext cx="3683067" cy="40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50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004851"/>
          </a:xfrm>
        </p:spPr>
        <p:txBody>
          <a:bodyPr/>
          <a:lstStyle/>
          <a:p>
            <a:r>
              <a:rPr lang="en-US" dirty="0" smtClean="0"/>
              <a:t>AARC Facts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872117" y="3500074"/>
            <a:ext cx="5287383" cy="2672125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Two-year EC-funded project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20 partners 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NRENs, e-Infrastructure providers and Libraries as equal partners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About 3M euro budget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Starting date 1st May, 2015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https://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aarc-project.eu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/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2118" y="1522116"/>
            <a:ext cx="5287382" cy="830997"/>
          </a:xfrm>
          <a:prstGeom prst="rect">
            <a:avLst/>
          </a:prstGeom>
          <a:noFill/>
          <a:ln>
            <a:solidFill>
              <a:srgbClr val="1C41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Gill Sans"/>
              </a:rPr>
              <a:t>Authentication and Authorisation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Gill Sans"/>
              </a:rPr>
              <a:t/>
            </a:r>
            <a:b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Gill Sans"/>
              </a:rPr>
            </a:b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Gill Sans"/>
              </a:rPr>
              <a:t>for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Gill Sans"/>
              </a:rPr>
              <a:t>Research and Collaboration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cs typeface="Gill Sans"/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2957881" y="2865036"/>
            <a:ext cx="856443" cy="265828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144">
            <a:off x="6527801" y="2036197"/>
            <a:ext cx="5008333" cy="373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21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AARC’s Role - Connecting the islands </a:t>
            </a:r>
            <a:endParaRPr lang="en-GB" dirty="0"/>
          </a:p>
        </p:txBody>
      </p:sp>
      <p:sp>
        <p:nvSpPr>
          <p:cNvPr id="5" name="Cloud 4"/>
          <p:cNvSpPr/>
          <p:nvPr/>
        </p:nvSpPr>
        <p:spPr>
          <a:xfrm>
            <a:off x="890589" y="2136812"/>
            <a:ext cx="2855911" cy="1736724"/>
          </a:xfrm>
          <a:prstGeom prst="cloud">
            <a:avLst/>
          </a:prstGeom>
          <a:solidFill>
            <a:srgbClr val="1844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GB" sz="2400" kern="0" dirty="0" err="1" smtClean="0">
                <a:solidFill>
                  <a:sysClr val="window" lastClr="FFFFFF"/>
                </a:solidFill>
                <a:cs typeface="Gill Sans"/>
              </a:rPr>
              <a:t>eInfraA</a:t>
            </a:r>
            <a:endParaRPr lang="en-GB" sz="2400" kern="0" dirty="0">
              <a:solidFill>
                <a:sysClr val="window" lastClr="FFFFFF"/>
              </a:solidFill>
              <a:cs typeface="Gill San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934515" y="1300145"/>
            <a:ext cx="2855911" cy="1736724"/>
          </a:xfrm>
          <a:prstGeom prst="cloud">
            <a:avLst/>
          </a:prstGeom>
          <a:solidFill>
            <a:srgbClr val="1844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GB" sz="2400" kern="0" dirty="0" smtClean="0">
                <a:solidFill>
                  <a:sysClr val="window" lastClr="FFFFFF"/>
                </a:solidFill>
                <a:cs typeface="Gill Sans"/>
              </a:rPr>
              <a:t>rInfra1</a:t>
            </a:r>
            <a:endParaRPr lang="en-GB" sz="2400" kern="0" dirty="0">
              <a:solidFill>
                <a:sysClr val="window" lastClr="FFFFFF"/>
              </a:solidFill>
              <a:cs typeface="Gill Sans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306344" y="3644900"/>
            <a:ext cx="2855911" cy="1736724"/>
          </a:xfrm>
          <a:prstGeom prst="cloud">
            <a:avLst/>
          </a:prstGeom>
          <a:solidFill>
            <a:srgbClr val="1844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GB" sz="2400" kern="0" dirty="0" smtClean="0">
                <a:solidFill>
                  <a:sysClr val="window" lastClr="FFFFFF"/>
                </a:solidFill>
                <a:cs typeface="Gill Sans"/>
              </a:rPr>
              <a:t>rInfra2</a:t>
            </a:r>
            <a:endParaRPr lang="en-GB" sz="2400" kern="0" dirty="0">
              <a:solidFill>
                <a:sysClr val="window" lastClr="FFFFFF"/>
              </a:solidFill>
              <a:cs typeface="Gill Sans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022478" y="4229100"/>
            <a:ext cx="2855911" cy="1736724"/>
          </a:xfrm>
          <a:prstGeom prst="cloud">
            <a:avLst/>
          </a:prstGeom>
          <a:solidFill>
            <a:srgbClr val="1844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GB" sz="2400" kern="0" dirty="0" err="1" smtClean="0">
                <a:solidFill>
                  <a:sysClr val="window" lastClr="FFFFFF"/>
                </a:solidFill>
                <a:cs typeface="Gill Sans"/>
              </a:rPr>
              <a:t>eInfraB</a:t>
            </a:r>
            <a:endParaRPr lang="en-GB" sz="2400" kern="0" dirty="0">
              <a:solidFill>
                <a:sysClr val="window" lastClr="FFFFFF"/>
              </a:solidFill>
              <a:cs typeface="Gill Sans"/>
            </a:endParaRPr>
          </a:p>
        </p:txBody>
      </p:sp>
      <p:sp>
        <p:nvSpPr>
          <p:cNvPr id="9" name="Block Arc 8"/>
          <p:cNvSpPr/>
          <p:nvPr/>
        </p:nvSpPr>
        <p:spPr>
          <a:xfrm rot="20648918">
            <a:off x="3529320" y="1757702"/>
            <a:ext cx="1348105" cy="598029"/>
          </a:xfrm>
          <a:prstGeom prst="blockArc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rot="4333067">
            <a:off x="7333455" y="2636856"/>
            <a:ext cx="1308100" cy="482600"/>
          </a:xfrm>
          <a:prstGeom prst="blockArc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0020180">
            <a:off x="4931281" y="5114058"/>
            <a:ext cx="1545719" cy="447110"/>
          </a:xfrm>
          <a:prstGeom prst="blockArc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14999847">
            <a:off x="1004110" y="4135872"/>
            <a:ext cx="1308100" cy="482600"/>
          </a:xfrm>
          <a:prstGeom prst="blockArc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08" y="3100838"/>
            <a:ext cx="1069668" cy="10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AARC </a:t>
            </a:r>
            <a:r>
              <a:rPr lang="en-US" dirty="0" smtClean="0"/>
              <a:t>Vision and Outputs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10179"/>
            <a:ext cx="741021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Round Diagonal Corner Rectangle 9"/>
          <p:cNvSpPr/>
          <p:nvPr/>
        </p:nvSpPr>
        <p:spPr>
          <a:xfrm rot="5400000">
            <a:off x="3178957" y="548300"/>
            <a:ext cx="1272842" cy="6085243"/>
          </a:xfrm>
          <a:prstGeom prst="round2DiagRect">
            <a:avLst/>
          </a:prstGeom>
          <a:noFill/>
          <a:ln>
            <a:solidFill>
              <a:srgbClr val="1C41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2666" y="2446894"/>
            <a:ext cx="6279634" cy="1973469"/>
            <a:chOff x="692666" y="2446894"/>
            <a:chExt cx="6279634" cy="1973469"/>
          </a:xfrm>
        </p:grpSpPr>
        <p:sp>
          <p:nvSpPr>
            <p:cNvPr id="6" name="TextBox 5"/>
            <p:cNvSpPr txBox="1"/>
            <p:nvPr/>
          </p:nvSpPr>
          <p:spPr>
            <a:xfrm>
              <a:off x="747356" y="2446894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003F5D"/>
                  </a:solidFill>
                </a:rPr>
                <a:t>Impact </a:t>
              </a:r>
              <a:endParaRPr lang="en-US" sz="2200" b="1" dirty="0">
                <a:solidFill>
                  <a:srgbClr val="003F5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2666" y="3096924"/>
              <a:ext cx="627963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177750" eaLnBrk="0" hangingPunct="0">
                <a:buFont typeface="Arial" charset="0"/>
                <a:buChar char="•"/>
              </a:pPr>
              <a:r>
                <a:rPr lang="en-US" sz="2000" dirty="0">
                  <a:solidFill>
                    <a:srgbClr val="003F5D"/>
                  </a:solidFill>
                  <a:cs typeface="Gill Sans"/>
                </a:rPr>
                <a:t>Bring federated access and </a:t>
              </a:r>
              <a:r>
                <a:rPr lang="en-US" sz="2000" dirty="0" err="1">
                  <a:solidFill>
                    <a:srgbClr val="003F5D"/>
                  </a:solidFill>
                  <a:cs typeface="Gill Sans"/>
                </a:rPr>
                <a:t>eScience</a:t>
              </a:r>
              <a:r>
                <a:rPr lang="en-US" sz="2000" dirty="0">
                  <a:solidFill>
                    <a:srgbClr val="003F5D"/>
                  </a:solidFill>
                  <a:cs typeface="Gill Sans"/>
                </a:rPr>
                <a:t> close to each </a:t>
              </a:r>
              <a:r>
                <a:rPr lang="en-US" sz="2000" dirty="0" smtClean="0">
                  <a:solidFill>
                    <a:srgbClr val="003F5D"/>
                  </a:solidFill>
                  <a:cs typeface="Gill Sans"/>
                </a:rPr>
                <a:t>other</a:t>
              </a:r>
            </a:p>
            <a:p>
              <a:pPr marL="285750" indent="-177750" eaLnBrk="0" hangingPunct="0">
                <a:buFont typeface="Arial" charset="0"/>
                <a:buChar char="•"/>
              </a:pPr>
              <a:r>
                <a:rPr lang="en-US" sz="2000" dirty="0" smtClean="0">
                  <a:solidFill>
                    <a:srgbClr val="003F5D"/>
                  </a:solidFill>
                  <a:cs typeface="Gill Sans"/>
                </a:rPr>
                <a:t>Create a cross-e-infrastructure ‘network’ for identities </a:t>
              </a:r>
            </a:p>
            <a:p>
              <a:pPr marL="285750" indent="-177750" eaLnBrk="0" hangingPunct="0">
                <a:buFont typeface="Arial" charset="0"/>
                <a:buChar char="•"/>
              </a:pPr>
              <a:r>
                <a:rPr lang="en-US" sz="2000" dirty="0" smtClean="0">
                  <a:solidFill>
                    <a:srgbClr val="003F5D"/>
                  </a:solidFill>
                  <a:cs typeface="Gill Sans"/>
                </a:rPr>
                <a:t>Reduce </a:t>
              </a:r>
              <a:r>
                <a:rPr lang="en-US" sz="2000" dirty="0">
                  <a:solidFill>
                    <a:srgbClr val="003F5D"/>
                  </a:solidFill>
                  <a:cs typeface="Gill Sans"/>
                </a:rPr>
                <a:t>duplication of efforts in the service </a:t>
              </a:r>
              <a:r>
                <a:rPr lang="en-US" sz="2000" dirty="0" smtClean="0">
                  <a:solidFill>
                    <a:srgbClr val="003F5D"/>
                  </a:solidFill>
                  <a:cs typeface="Gill Sans"/>
                </a:rPr>
                <a:t>delivery</a:t>
              </a:r>
            </a:p>
            <a:p>
              <a:pPr marL="285750" indent="-177750" eaLnBrk="0" hangingPunct="0">
                <a:buFont typeface="Arial" charset="0"/>
                <a:buChar char="•"/>
              </a:pPr>
              <a:endParaRPr lang="en-US" sz="2000" dirty="0">
                <a:solidFill>
                  <a:srgbClr val="003F5D"/>
                </a:solidFill>
                <a:cs typeface="Gill San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785456" y="2843039"/>
              <a:ext cx="5838111" cy="9684"/>
            </a:xfrm>
            <a:prstGeom prst="line">
              <a:avLst/>
            </a:prstGeom>
            <a:ln w="38100">
              <a:solidFill>
                <a:srgbClr val="F57A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055189" y="4262114"/>
            <a:ext cx="7006623" cy="2107287"/>
            <a:chOff x="4055189" y="4395113"/>
            <a:chExt cx="6803311" cy="1685659"/>
          </a:xfrm>
        </p:grpSpPr>
        <p:sp>
          <p:nvSpPr>
            <p:cNvPr id="30" name="TextBox 29"/>
            <p:cNvSpPr txBox="1"/>
            <p:nvPr/>
          </p:nvSpPr>
          <p:spPr>
            <a:xfrm>
              <a:off x="4055189" y="4395113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003F5D"/>
                  </a:solidFill>
                </a:rPr>
                <a:t>Outputs</a:t>
              </a:r>
              <a:endParaRPr lang="en-US" sz="2200" b="1" dirty="0">
                <a:solidFill>
                  <a:srgbClr val="003F5D"/>
                </a:solidFill>
              </a:endParaRPr>
            </a:p>
          </p:txBody>
        </p:sp>
        <p:sp>
          <p:nvSpPr>
            <p:cNvPr id="31" name="Round Diagonal Corner Rectangle 30"/>
            <p:cNvSpPr/>
            <p:nvPr/>
          </p:nvSpPr>
          <p:spPr>
            <a:xfrm rot="5400000">
              <a:off x="6886462" y="2108734"/>
              <a:ext cx="1242364" cy="6701711"/>
            </a:xfrm>
            <a:prstGeom prst="round2DiagRect">
              <a:avLst/>
            </a:prstGeom>
            <a:noFill/>
            <a:ln>
              <a:solidFill>
                <a:srgbClr val="1C41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189" y="4889400"/>
              <a:ext cx="6803311" cy="1058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177750" eaLnBrk="0" hangingPunct="0">
                <a:buFont typeface="Arial" charset="0"/>
                <a:buChar char="•"/>
              </a:pPr>
              <a:r>
                <a:rPr lang="en-US" sz="2000" dirty="0" smtClean="0">
                  <a:solidFill>
                    <a:srgbClr val="003F5D"/>
                  </a:solidFill>
                  <a:cs typeface="Gill Sans"/>
                </a:rPr>
                <a:t>Design of integrated AAI built on federated access </a:t>
              </a:r>
            </a:p>
            <a:p>
              <a:pPr marL="285750" indent="-177750" eaLnBrk="0" hangingPunct="0">
                <a:buFont typeface="Arial" charset="0"/>
                <a:buChar char="•"/>
              </a:pPr>
              <a:r>
                <a:rPr lang="en-US" sz="2000" dirty="0" err="1" smtClean="0">
                  <a:solidFill>
                    <a:srgbClr val="003F5D"/>
                  </a:solidFill>
                  <a:cs typeface="Gill Sans"/>
                </a:rPr>
                <a:t>Harmonised</a:t>
              </a:r>
              <a:r>
                <a:rPr lang="en-US" sz="2000" dirty="0" smtClean="0">
                  <a:solidFill>
                    <a:srgbClr val="003F5D"/>
                  </a:solidFill>
                  <a:cs typeface="Gill Sans"/>
                </a:rPr>
                <a:t> policies to easy cross-discipline collaboration</a:t>
              </a:r>
            </a:p>
            <a:p>
              <a:pPr marL="285750" indent="-177750" eaLnBrk="0" hangingPunct="0">
                <a:buFont typeface="Arial" charset="0"/>
                <a:buChar char="•"/>
              </a:pPr>
              <a:r>
                <a:rPr lang="en-US" sz="2000" dirty="0" smtClean="0">
                  <a:solidFill>
                    <a:srgbClr val="003F5D"/>
                  </a:solidFill>
                  <a:cs typeface="Gill Sans"/>
                </a:rPr>
                <a:t>Pilot selected use-cases </a:t>
              </a:r>
            </a:p>
            <a:p>
              <a:pPr marL="285750" indent="-177750" eaLnBrk="0" hangingPunct="0">
                <a:buFont typeface="Arial" charset="0"/>
                <a:buChar char="•"/>
              </a:pPr>
              <a:r>
                <a:rPr lang="en-US" sz="2000" dirty="0" smtClean="0">
                  <a:solidFill>
                    <a:srgbClr val="003F5D"/>
                  </a:solidFill>
                  <a:cs typeface="Gill Sans"/>
                </a:rPr>
                <a:t>Offer a </a:t>
              </a:r>
              <a:r>
                <a:rPr lang="en-US" sz="2000" dirty="0">
                  <a:solidFill>
                    <a:srgbClr val="003F5D"/>
                  </a:solidFill>
                  <a:cs typeface="Gill Sans"/>
                </a:rPr>
                <a:t>d</a:t>
              </a:r>
              <a:r>
                <a:rPr lang="en-US" sz="2000" dirty="0" smtClean="0">
                  <a:solidFill>
                    <a:srgbClr val="003F5D"/>
                  </a:solidFill>
                  <a:cs typeface="Gill Sans"/>
                </a:rPr>
                <a:t>iversified training package 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4156789" y="4733810"/>
              <a:ext cx="6574711" cy="12979"/>
            </a:xfrm>
            <a:prstGeom prst="line">
              <a:avLst/>
            </a:prstGeom>
            <a:ln w="38100">
              <a:solidFill>
                <a:srgbClr val="F57A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336800" y="1354189"/>
            <a:ext cx="6388099" cy="1374581"/>
            <a:chOff x="2336800" y="1354189"/>
            <a:chExt cx="6388099" cy="1374581"/>
          </a:xfrm>
        </p:grpSpPr>
        <p:sp>
          <p:nvSpPr>
            <p:cNvPr id="36" name="Rectangle 35"/>
            <p:cNvSpPr/>
            <p:nvPr/>
          </p:nvSpPr>
          <p:spPr>
            <a:xfrm>
              <a:off x="7677410" y="1831670"/>
              <a:ext cx="1047489" cy="897100"/>
            </a:xfrm>
            <a:prstGeom prst="rect">
              <a:avLst/>
            </a:prstGeom>
            <a:solidFill>
              <a:srgbClr val="004E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36800" y="1354189"/>
              <a:ext cx="5777561" cy="1041400"/>
            </a:xfrm>
            <a:custGeom>
              <a:avLst/>
              <a:gdLst>
                <a:gd name="connsiteX0" fmla="*/ 0 w 3795662"/>
                <a:gd name="connsiteY0" fmla="*/ 0 h 2277397"/>
                <a:gd name="connsiteX1" fmla="*/ 3795662 w 3795662"/>
                <a:gd name="connsiteY1" fmla="*/ 0 h 2277397"/>
                <a:gd name="connsiteX2" fmla="*/ 3795662 w 3795662"/>
                <a:gd name="connsiteY2" fmla="*/ 2277397 h 2277397"/>
                <a:gd name="connsiteX3" fmla="*/ 0 w 3795662"/>
                <a:gd name="connsiteY3" fmla="*/ 2277397 h 2277397"/>
                <a:gd name="connsiteX4" fmla="*/ 0 w 3795662"/>
                <a:gd name="connsiteY4" fmla="*/ 0 h 227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5662" h="2277397">
                  <a:moveTo>
                    <a:pt x="0" y="0"/>
                  </a:moveTo>
                  <a:lnTo>
                    <a:pt x="3795662" y="0"/>
                  </a:lnTo>
                  <a:lnTo>
                    <a:pt x="3795662" y="2277397"/>
                  </a:lnTo>
                  <a:lnTo>
                    <a:pt x="0" y="2277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6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1" algn="ctr">
                <a:spcBef>
                  <a:spcPct val="20000"/>
                </a:spcBef>
              </a:pPr>
              <a:r>
                <a:rPr lang="en-US" sz="2200" dirty="0" smtClean="0">
                  <a:solidFill>
                    <a:schemeClr val="bg1"/>
                  </a:solidFill>
                  <a:cs typeface="Gill Sans Light"/>
                </a:rPr>
                <a:t>Avoid a future in which new research collaborations develop independent AAIs</a:t>
              </a:r>
              <a:r>
                <a:rPr lang="en-US" sz="2200" dirty="0">
                  <a:solidFill>
                    <a:schemeClr val="bg1"/>
                  </a:solidFill>
                  <a:cs typeface="Gill Sans Light"/>
                </a:rPr>
                <a:t/>
              </a:r>
              <a:br>
                <a:rPr lang="en-US" sz="2200" dirty="0">
                  <a:solidFill>
                    <a:schemeClr val="bg1"/>
                  </a:solidFill>
                  <a:cs typeface="Gill Sans Light"/>
                </a:rPr>
              </a:br>
              <a:r>
                <a:rPr kumimoji="0" lang="en-GB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Light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7" name="Right Triangle 36"/>
            <p:cNvSpPr/>
            <p:nvPr/>
          </p:nvSpPr>
          <p:spPr>
            <a:xfrm rot="5400000">
              <a:off x="7739664" y="2354073"/>
              <a:ext cx="328418" cy="420976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3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AARC and T&amp;I ecosystem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653521"/>
              </p:ext>
            </p:extLst>
          </p:nvPr>
        </p:nvGraphicFramePr>
        <p:xfrm>
          <a:off x="609434" y="2201516"/>
          <a:ext cx="10846229" cy="450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444502" y="1439333"/>
            <a:ext cx="10909300" cy="99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GN4 project, REFEDS, FIM4R, RDA, and various AAI work within  other projects</a:t>
            </a:r>
          </a:p>
          <a:p>
            <a:r>
              <a:rPr lang="en-GB" dirty="0" smtClean="0"/>
              <a:t>Liaisons with international collaborations </a:t>
            </a:r>
          </a:p>
        </p:txBody>
      </p:sp>
      <p:pic>
        <p:nvPicPr>
          <p:cNvPr id="1026" name="Picture 2" descr="https://www.eudat.eu/sites/default/files/EUDAT-logo_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71" y="4724400"/>
            <a:ext cx="68732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mage result for elixir log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media.eurekalert.org/multimedia_prod/pub/web/38675_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733" y="5143500"/>
            <a:ext cx="797325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96" y="4385948"/>
            <a:ext cx="1051562" cy="250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2347" y="5143500"/>
            <a:ext cx="772920" cy="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 Methodology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50973"/>
            <a:ext cx="6692900" cy="49625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98700" y="1151876"/>
            <a:ext cx="5765800" cy="5503615"/>
          </a:xfrm>
          <a:prstGeom prst="ellipse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432300" y="1151877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C3959"/>
                </a:solidFill>
              </a:rPr>
              <a:t>Management</a:t>
            </a:r>
            <a:endParaRPr lang="en-GB" b="1" dirty="0">
              <a:solidFill>
                <a:srgbClr val="0C3959"/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 rot="9146831">
            <a:off x="8231426" y="2552700"/>
            <a:ext cx="1117600" cy="533400"/>
          </a:xfrm>
          <a:prstGeom prst="stripedRightArrow">
            <a:avLst/>
          </a:prstGeom>
          <a:solidFill>
            <a:srgbClr val="003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riped Right Arrow 7"/>
          <p:cNvSpPr/>
          <p:nvPr/>
        </p:nvSpPr>
        <p:spPr>
          <a:xfrm rot="9146831">
            <a:off x="8467390" y="3170602"/>
            <a:ext cx="1117600" cy="533400"/>
          </a:xfrm>
          <a:prstGeom prst="stripedRightArrow">
            <a:avLst/>
          </a:prstGeom>
          <a:solidFill>
            <a:srgbClr val="003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riped Right Arrow 8"/>
          <p:cNvSpPr/>
          <p:nvPr/>
        </p:nvSpPr>
        <p:spPr>
          <a:xfrm rot="9146831">
            <a:off x="8467390" y="3971888"/>
            <a:ext cx="1117600" cy="533400"/>
          </a:xfrm>
          <a:prstGeom prst="stripedRightArrow">
            <a:avLst/>
          </a:prstGeom>
          <a:solidFill>
            <a:srgbClr val="003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riped Right Arrow 9"/>
          <p:cNvSpPr/>
          <p:nvPr/>
        </p:nvSpPr>
        <p:spPr>
          <a:xfrm rot="20303670">
            <a:off x="464427" y="2705100"/>
            <a:ext cx="1117600" cy="533400"/>
          </a:xfrm>
          <a:prstGeom prst="stripedRightArrow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iped Right Arrow 10"/>
          <p:cNvSpPr/>
          <p:nvPr/>
        </p:nvSpPr>
        <p:spPr>
          <a:xfrm rot="20303670">
            <a:off x="700391" y="3323002"/>
            <a:ext cx="1117600" cy="533400"/>
          </a:xfrm>
          <a:prstGeom prst="stripedRightArrow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riped Right Arrow 11"/>
          <p:cNvSpPr/>
          <p:nvPr/>
        </p:nvSpPr>
        <p:spPr>
          <a:xfrm rot="20303670">
            <a:off x="700391" y="4124288"/>
            <a:ext cx="1117600" cy="533400"/>
          </a:xfrm>
          <a:prstGeom prst="stripedRightArrow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95467" y="4844708"/>
            <a:ext cx="158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C3959"/>
                </a:solidFill>
              </a:rPr>
              <a:t>Community Requirements</a:t>
            </a:r>
            <a:endParaRPr lang="en-GB" dirty="0">
              <a:solidFill>
                <a:srgbClr val="0C395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383" y="4784284"/>
            <a:ext cx="158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C3959"/>
                </a:solidFill>
              </a:rPr>
              <a:t>Community Feedback</a:t>
            </a:r>
            <a:endParaRPr lang="en-GB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Point </a:t>
            </a:r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79547" y="1414103"/>
            <a:ext cx="4134465" cy="2192697"/>
          </a:xfrm>
          <a:prstGeom prst="roundRect">
            <a:avLst/>
          </a:prstGeom>
          <a:solidFill>
            <a:srgbClr val="EE7A32"/>
          </a:solidFill>
          <a:ln>
            <a:solidFill>
              <a:srgbClr val="623E85"/>
            </a:solidFill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ts val="300"/>
              </a:spcAft>
              <a:buFont typeface="Wingdings" charset="2"/>
              <a:buChar char="Ø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1500" indent="-185738" algn="l" rtl="0" eaLnBrk="1" fontAlgn="base" hangingPunct="1">
              <a:spcBef>
                <a:spcPct val="20000"/>
              </a:spcBef>
              <a:spcAft>
                <a:spcPts val="300"/>
              </a:spcAft>
              <a:buFont typeface="Wingdings" charset="2"/>
              <a:buChar char="²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493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41425" indent="-96838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200" b="1" dirty="0" smtClean="0">
                <a:cs typeface="Verdana"/>
              </a:rPr>
              <a:t>ID FEDs</a:t>
            </a:r>
          </a:p>
          <a:p>
            <a:r>
              <a:rPr lang="en-US" dirty="0" smtClean="0">
                <a:cs typeface="Verdana"/>
              </a:rPr>
              <a:t> Mainly nationally focused </a:t>
            </a:r>
          </a:p>
          <a:p>
            <a:r>
              <a:rPr lang="en-US" dirty="0" smtClean="0">
                <a:cs typeface="Verdana"/>
              </a:rPr>
              <a:t> Provide </a:t>
            </a:r>
            <a:r>
              <a:rPr lang="en-US" dirty="0" err="1" smtClean="0">
                <a:cs typeface="Verdana"/>
              </a:rPr>
              <a:t>webSSO</a:t>
            </a:r>
            <a:r>
              <a:rPr lang="en-US" dirty="0" smtClean="0">
                <a:cs typeface="Verdana"/>
              </a:rPr>
              <a:t> (SAML) to access a number of services</a:t>
            </a:r>
          </a:p>
          <a:p>
            <a:r>
              <a:rPr lang="en-US" dirty="0" smtClean="0">
                <a:cs typeface="Verdana"/>
              </a:rPr>
              <a:t> Support fine-grained </a:t>
            </a:r>
            <a:r>
              <a:rPr lang="en-US" dirty="0" err="1" smtClean="0">
                <a:cs typeface="Verdana"/>
              </a:rPr>
              <a:t>AuthZ</a:t>
            </a:r>
            <a:endParaRPr lang="en-US" sz="1600" dirty="0" smtClean="0"/>
          </a:p>
          <a:p>
            <a:pPr marL="0" indent="0" algn="ctr">
              <a:buFont typeface="Wingdings" charset="2"/>
              <a:buNone/>
            </a:pPr>
            <a:endParaRPr lang="en-US" sz="1400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79547" y="3857722"/>
            <a:ext cx="4134465" cy="2408597"/>
          </a:xfrm>
          <a:prstGeom prst="roundRect">
            <a:avLst/>
          </a:prstGeom>
          <a:solidFill>
            <a:srgbClr val="0C3959"/>
          </a:solidFill>
          <a:ln>
            <a:solidFill>
              <a:srgbClr val="623E85"/>
            </a:solidFill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ts val="300"/>
              </a:spcAft>
              <a:buFont typeface="Wingdings" charset="2"/>
              <a:buChar char="Ø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1500" indent="-185738" algn="l" rtl="0" eaLnBrk="1" fontAlgn="base" hangingPunct="1">
              <a:spcBef>
                <a:spcPct val="20000"/>
              </a:spcBef>
              <a:spcAft>
                <a:spcPts val="300"/>
              </a:spcAft>
              <a:buFont typeface="Wingdings" charset="2"/>
              <a:buChar char="²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493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41425" indent="-96838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200" b="1" dirty="0">
                <a:cs typeface="Verdana"/>
              </a:rPr>
              <a:t>e</a:t>
            </a:r>
            <a:r>
              <a:rPr lang="en-US" sz="2200" b="1" dirty="0" smtClean="0">
                <a:cs typeface="Verdana"/>
              </a:rPr>
              <a:t>-Researcher</a:t>
            </a:r>
          </a:p>
          <a:p>
            <a:r>
              <a:rPr lang="en-US" dirty="0" smtClean="0">
                <a:cs typeface="Verdana"/>
              </a:rPr>
              <a:t> Typical inter-fed use-cases</a:t>
            </a:r>
          </a:p>
          <a:p>
            <a:r>
              <a:rPr lang="en-US" dirty="0" smtClean="0">
                <a:cs typeface="Verdana"/>
              </a:rPr>
              <a:t> Provide SSO (X.509) for e-Research services</a:t>
            </a:r>
          </a:p>
          <a:p>
            <a:r>
              <a:rPr lang="en-US" dirty="0" smtClean="0">
                <a:cs typeface="Verdana"/>
              </a:rPr>
              <a:t> Requirement for stronger </a:t>
            </a:r>
            <a:r>
              <a:rPr lang="en-US" dirty="0" err="1" smtClean="0">
                <a:cs typeface="Verdana"/>
              </a:rPr>
              <a:t>AuthN</a:t>
            </a:r>
            <a:r>
              <a:rPr lang="en-US" dirty="0" smtClean="0">
                <a:cs typeface="Verdana"/>
              </a:rPr>
              <a:t> (</a:t>
            </a:r>
            <a:r>
              <a:rPr lang="en-US" dirty="0" err="1" smtClean="0">
                <a:cs typeface="Verdana"/>
              </a:rPr>
              <a:t>LoA</a:t>
            </a:r>
            <a:r>
              <a:rPr lang="en-US" dirty="0" smtClean="0">
                <a:cs typeface="Verdana"/>
              </a:rPr>
              <a:t>)</a:t>
            </a:r>
          </a:p>
          <a:p>
            <a:pPr marL="0" indent="0">
              <a:buFont typeface="Wingdings" charset="2"/>
              <a:buNone/>
            </a:pPr>
            <a:endParaRPr lang="en-US" sz="1600" dirty="0" smtClean="0"/>
          </a:p>
          <a:p>
            <a:pPr marL="0" indent="0">
              <a:buFont typeface="Wingdings" charset="2"/>
              <a:buNone/>
            </a:pPr>
            <a:endParaRPr lang="en-US" sz="1600" dirty="0" smtClean="0"/>
          </a:p>
          <a:p>
            <a:pPr marL="0" indent="0" algn="ctr">
              <a:buFont typeface="Wingdings" charset="2"/>
              <a:buNone/>
            </a:pPr>
            <a:endParaRPr lang="en-US" sz="1400" b="1" dirty="0"/>
          </a:p>
        </p:txBody>
      </p:sp>
      <p:pic>
        <p:nvPicPr>
          <p:cNvPr id="7" name="Picture 6" descr="Screen Shot 2013-03-18 at 7.0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00" y="1563449"/>
            <a:ext cx="2454523" cy="3389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944">
            <a:off x="6239589" y="2304010"/>
            <a:ext cx="2612309" cy="3739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7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sharepoint/v3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14264</TotalTime>
  <Words>849</Words>
  <Application>Microsoft Macintosh PowerPoint</Application>
  <PresentationFormat>Widescreen</PresentationFormat>
  <Paragraphs>258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Consolas</vt:lpstr>
      <vt:lpstr>Gill Sans</vt:lpstr>
      <vt:lpstr>Gill Sans Light</vt:lpstr>
      <vt:lpstr>Mangal</vt:lpstr>
      <vt:lpstr>Verdana</vt:lpstr>
      <vt:lpstr>Wingdings</vt:lpstr>
      <vt:lpstr>Arial</vt:lpstr>
      <vt:lpstr>GEANT Association</vt:lpstr>
      <vt:lpstr>PowerPoint Presentation</vt:lpstr>
      <vt:lpstr>The starting point</vt:lpstr>
      <vt:lpstr>PowerPoint Presentation</vt:lpstr>
      <vt:lpstr>AARC Facts</vt:lpstr>
      <vt:lpstr>AARC’s Role - Connecting the islands </vt:lpstr>
      <vt:lpstr>AARC Vision and Outputs </vt:lpstr>
      <vt:lpstr>AARC and T&amp;I ecosystem</vt:lpstr>
      <vt:lpstr>AARC Methodology</vt:lpstr>
      <vt:lpstr>Starting Point </vt:lpstr>
      <vt:lpstr>The goals</vt:lpstr>
      <vt:lpstr>Identified Requirements </vt:lpstr>
      <vt:lpstr>The Functional Components and available AAI tools</vt:lpstr>
      <vt:lpstr>AARC: Analysis of User Communities and e-Infrastructure             Providers</vt:lpstr>
      <vt:lpstr>AARC Blueprint Architecture (1st Draft)</vt:lpstr>
      <vt:lpstr>AARC Blueprint Architecture &amp; eduGAIN</vt:lpstr>
      <vt:lpstr>Why the proxy model?</vt:lpstr>
      <vt:lpstr>Policies &amp; Sustainability models</vt:lpstr>
      <vt:lpstr> Pilots</vt:lpstr>
      <vt:lpstr> Pilots</vt:lpstr>
      <vt:lpstr> First e-Infrastructure implementations</vt:lpstr>
      <vt:lpstr> Upcoming work</vt:lpstr>
      <vt:lpstr>PowerPoint Presentation</vt:lpstr>
    </vt:vector>
  </TitlesOfParts>
  <Company>DANTE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Christos Kanellopoulos</cp:lastModifiedBy>
  <cp:revision>450</cp:revision>
  <cp:lastPrinted>2016-09-28T07:09:14Z</cp:lastPrinted>
  <dcterms:created xsi:type="dcterms:W3CDTF">2015-04-29T14:13:57Z</dcterms:created>
  <dcterms:modified xsi:type="dcterms:W3CDTF">2016-10-05T09:20:31Z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